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handoutMasterIdLst>
    <p:handoutMasterId r:id="rId40"/>
  </p:handoutMasterIdLst>
  <p:sldIdLst>
    <p:sldId id="320" r:id="rId2"/>
    <p:sldId id="258" r:id="rId3"/>
    <p:sldId id="259" r:id="rId4"/>
    <p:sldId id="260" r:id="rId5"/>
    <p:sldId id="261" r:id="rId6"/>
    <p:sldId id="262" r:id="rId7"/>
    <p:sldId id="263" r:id="rId8"/>
    <p:sldId id="264" r:id="rId9"/>
    <p:sldId id="265" r:id="rId10"/>
    <p:sldId id="266" r:id="rId11"/>
    <p:sldId id="267" r:id="rId12"/>
    <p:sldId id="268" r:id="rId13"/>
    <p:sldId id="321" r:id="rId14"/>
    <p:sldId id="269" r:id="rId15"/>
    <p:sldId id="317" r:id="rId16"/>
    <p:sldId id="279" r:id="rId17"/>
    <p:sldId id="304" r:id="rId18"/>
    <p:sldId id="310" r:id="rId19"/>
    <p:sldId id="311" r:id="rId20"/>
    <p:sldId id="305" r:id="rId21"/>
    <p:sldId id="280" r:id="rId22"/>
    <p:sldId id="300" r:id="rId23"/>
    <p:sldId id="301" r:id="rId24"/>
    <p:sldId id="302" r:id="rId25"/>
    <p:sldId id="303" r:id="rId26"/>
    <p:sldId id="291" r:id="rId27"/>
    <p:sldId id="292" r:id="rId28"/>
    <p:sldId id="293" r:id="rId29"/>
    <p:sldId id="294" r:id="rId30"/>
    <p:sldId id="295" r:id="rId31"/>
    <p:sldId id="296" r:id="rId32"/>
    <p:sldId id="297" r:id="rId33"/>
    <p:sldId id="322" r:id="rId34"/>
    <p:sldId id="298" r:id="rId35"/>
    <p:sldId id="299" r:id="rId36"/>
    <p:sldId id="323" r:id="rId37"/>
    <p:sldId id="306" r:id="rId38"/>
  </p:sldIdLst>
  <p:sldSz cx="9144000" cy="6858000" type="screen4x3"/>
  <p:notesSz cx="6858000" cy="9144000"/>
  <p:custShowLst>
    <p:custShow name="Custom Show 1" id="0">
      <p:sldLst>
        <p:sld r:id="rId27"/>
        <p:sld r:id="rId28"/>
        <p:sld r:id="rId29"/>
        <p:sld r:id="rId30"/>
        <p:sld r:id="rId31"/>
        <p:sld r:id="rId32"/>
        <p:sld r:id="rId33"/>
        <p:sld r:id="rId35"/>
        <p:sld r:id="rId36"/>
        <p:sld r:id="rId38"/>
      </p:sldLst>
    </p:custShow>
  </p:custShowLst>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36" end="41"/>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3300"/>
    <a:srgbClr val="969696"/>
    <a:srgbClr val="CC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12"/>
    <p:restoredTop sz="50000" autoAdjust="0"/>
  </p:normalViewPr>
  <p:slideViewPr>
    <p:cSldViewPr>
      <p:cViewPr varScale="1">
        <p:scale>
          <a:sx n="46" d="100"/>
          <a:sy n="46" d="100"/>
        </p:scale>
        <p:origin x="808" y="1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60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860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60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3004BDD-048D-4FBD-9E6A-D11EBEB111F6}" type="slidenum">
              <a:rPr lang="en-US"/>
              <a:pPr>
                <a:defRPr/>
              </a:pPr>
              <a:t>‹#›</a:t>
            </a:fld>
            <a:endParaRPr lang="en-US"/>
          </a:p>
        </p:txBody>
      </p:sp>
    </p:spTree>
    <p:extLst>
      <p:ext uri="{BB962C8B-B14F-4D97-AF65-F5344CB8AC3E}">
        <p14:creationId xmlns:p14="http://schemas.microsoft.com/office/powerpoint/2010/main" val="347780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168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68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68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168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FEC597C-1A54-4E6D-BCA8-2FBAC8F512DF}" type="slidenum">
              <a:rPr lang="en-US"/>
              <a:pPr>
                <a:defRPr/>
              </a:pPr>
              <a:t>‹#›</a:t>
            </a:fld>
            <a:endParaRPr lang="en-US"/>
          </a:p>
        </p:txBody>
      </p:sp>
    </p:spTree>
    <p:extLst>
      <p:ext uri="{BB962C8B-B14F-4D97-AF65-F5344CB8AC3E}">
        <p14:creationId xmlns:p14="http://schemas.microsoft.com/office/powerpoint/2010/main" val="21365380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en.wikipedia.org/wiki/August_30" TargetMode="External"/><Relationship Id="rId4" Type="http://schemas.openxmlformats.org/officeDocument/2006/relationships/hyperlink" Target="http://en.wikipedia.org/wiki/1918" TargetMode="External"/><Relationship Id="rId5" Type="http://schemas.openxmlformats.org/officeDocument/2006/relationships/hyperlink" Target="http://en.wikipedia.org/wiki/Fanya_Kaplan" TargetMode="External"/><Relationship Id="rId6" Type="http://schemas.openxmlformats.org/officeDocument/2006/relationships/hyperlink" Target="http://en.wikipedia.org/wiki/Socialist_Revolutionary_Party" TargetMode="External"/><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D0601D2-DB89-4F77-A35E-417DD7342E03}" type="slidenum">
              <a:rPr lang="en-US" smtClean="0"/>
              <a:pPr/>
              <a:t>2</a:t>
            </a:fld>
            <a:endParaRPr lang="en-US" smtClean="0"/>
          </a:p>
        </p:txBody>
      </p:sp>
      <p:sp>
        <p:nvSpPr>
          <p:cNvPr id="48131" name="Rectangle 1026"/>
          <p:cNvSpPr>
            <a:spLocks noGrp="1" noRot="1" noChangeAspect="1" noChangeArrowheads="1" noTextEdit="1"/>
          </p:cNvSpPr>
          <p:nvPr>
            <p:ph type="sldImg"/>
          </p:nvPr>
        </p:nvSpPr>
        <p:spPr>
          <a:ln/>
        </p:spPr>
      </p:sp>
      <p:sp>
        <p:nvSpPr>
          <p:cNvPr id="48132" name="Rectangle 1027"/>
          <p:cNvSpPr>
            <a:spLocks noGrp="1" noChangeArrowheads="1"/>
          </p:cNvSpPr>
          <p:nvPr>
            <p:ph type="body" idx="1"/>
          </p:nvPr>
        </p:nvSpPr>
        <p:spPr>
          <a:noFill/>
          <a:ln/>
        </p:spPr>
        <p:txBody>
          <a:bodyPr/>
          <a:lstStyle/>
          <a:p>
            <a:pPr eaLnBrk="1" hangingPunct="1"/>
            <a:r>
              <a:rPr lang="en-US" smtClean="0"/>
              <a:t>Russian Revolution was a political revolution</a:t>
            </a:r>
          </a:p>
          <a:p>
            <a:pPr eaLnBrk="1" hangingPunct="1"/>
            <a:endParaRPr lang="en-US" smtClean="0"/>
          </a:p>
          <a:p>
            <a:pPr eaLnBrk="1" hangingPunct="1"/>
            <a:r>
              <a:rPr lang="en-US" smtClean="0"/>
              <a:t>Why did Russia pull out of WWI?</a:t>
            </a:r>
          </a:p>
          <a:p>
            <a:pPr eaLnBrk="1" hangingPunct="1"/>
            <a:endParaRPr lang="en-US" smtClean="0"/>
          </a:p>
          <a:p>
            <a:pPr eaLnBrk="1" hangingPunct="1"/>
            <a:r>
              <a:rPr lang="en-US" smtClean="0"/>
              <a:t>Was Nicholas excited to rule Russia?</a:t>
            </a:r>
          </a:p>
          <a:p>
            <a:pPr eaLnBrk="1" hangingPunct="1"/>
            <a:endParaRPr lang="en-US" smtClean="0"/>
          </a:p>
          <a:p>
            <a:pPr eaLnBrk="1" hangingPunct="1"/>
            <a:r>
              <a:rPr lang="en-US" smtClean="0"/>
              <a:t>The Duma was a Russian parliament, but had no power.</a:t>
            </a:r>
          </a:p>
          <a:p>
            <a:pPr eaLnBrk="1" hangingPunct="1"/>
            <a:endParaRPr lang="en-US" smtClean="0"/>
          </a:p>
        </p:txBody>
      </p:sp>
    </p:spTree>
    <p:extLst>
      <p:ext uri="{BB962C8B-B14F-4D97-AF65-F5344CB8AC3E}">
        <p14:creationId xmlns:p14="http://schemas.microsoft.com/office/powerpoint/2010/main" val="255984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2CBFD62C-8889-4AD3-9326-ADF68B813445}" type="slidenum">
              <a:rPr lang="en-US" smtClean="0"/>
              <a:pPr/>
              <a:t>11</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smtClean="0"/>
              <a:t>On </a:t>
            </a:r>
            <a:r>
              <a:rPr lang="en-US" smtClean="0">
                <a:hlinkClick r:id="rId3" tooltip="August 30"/>
              </a:rPr>
              <a:t>August 30</a:t>
            </a:r>
            <a:r>
              <a:rPr lang="en-US" smtClean="0"/>
              <a:t>, </a:t>
            </a:r>
            <a:r>
              <a:rPr lang="en-US" smtClean="0">
                <a:hlinkClick r:id="rId4" tooltip="1918"/>
              </a:rPr>
              <a:t>1918</a:t>
            </a:r>
            <a:r>
              <a:rPr lang="en-US" smtClean="0"/>
              <a:t>, </a:t>
            </a:r>
            <a:r>
              <a:rPr lang="en-US" smtClean="0">
                <a:hlinkClick r:id="rId5" tooltip="Fanya Kaplan"/>
              </a:rPr>
              <a:t>Fanya Kaplan</a:t>
            </a:r>
            <a:r>
              <a:rPr lang="en-US" smtClean="0"/>
              <a:t>, a member of the </a:t>
            </a:r>
            <a:r>
              <a:rPr lang="en-US" smtClean="0">
                <a:hlinkClick r:id="rId6" tooltip="Socialist Revolutionary Party"/>
              </a:rPr>
              <a:t>Socialist Revolutionary Party</a:t>
            </a:r>
            <a:r>
              <a:rPr lang="en-US" smtClean="0"/>
              <a:t>, approached Lenin after he had spoken at a meeting and was on the way to his car. He had his foot on the running board. She called out to Lenin, who turned to answer. She immediately fired three shots: one,relatively harmless, lodged in the arm; the second, possibly fatal, at the juncture of the jaw and neck, the third striking a woman who was talking with Lenin when the shots were fired. </a:t>
            </a:r>
          </a:p>
          <a:p>
            <a:pPr eaLnBrk="1" hangingPunct="1"/>
            <a:endParaRPr lang="en-US" smtClean="0"/>
          </a:p>
          <a:p>
            <a:pPr eaLnBrk="1" hangingPunct="1"/>
            <a:r>
              <a:rPr lang="en-US" smtClean="0"/>
              <a:t>The whole family was shot, stabbed and beaten to death.  This was to prove a point that they never want a Czarist govt. again</a:t>
            </a:r>
          </a:p>
        </p:txBody>
      </p:sp>
    </p:spTree>
    <p:extLst>
      <p:ext uri="{BB962C8B-B14F-4D97-AF65-F5344CB8AC3E}">
        <p14:creationId xmlns:p14="http://schemas.microsoft.com/office/powerpoint/2010/main" val="1011572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7A8C2B75-3393-42B5-BC9B-53E1F22F0735}" type="slidenum">
              <a:rPr lang="en-US" smtClean="0"/>
              <a:pPr/>
              <a:t>12</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smtClean="0"/>
              <a:t>Trotsky kind of looks like Sean Penn</a:t>
            </a:r>
          </a:p>
          <a:p>
            <a:pPr eaLnBrk="1" hangingPunct="1"/>
            <a:endParaRPr lang="en-US" smtClean="0"/>
          </a:p>
          <a:p>
            <a:pPr eaLnBrk="1" hangingPunct="1"/>
            <a:r>
              <a:rPr lang="en-US" smtClean="0"/>
              <a:t>Trotsky used a tactic that dated back to ancient Rome.  Every 10</a:t>
            </a:r>
            <a:r>
              <a:rPr lang="en-US" baseline="30000" smtClean="0"/>
              <a:t>th</a:t>
            </a:r>
            <a:r>
              <a:rPr lang="en-US" smtClean="0"/>
              <a:t> man.</a:t>
            </a:r>
          </a:p>
          <a:p>
            <a:pPr eaLnBrk="1" hangingPunct="1"/>
            <a:endParaRPr lang="en-US" smtClean="0"/>
          </a:p>
          <a:p>
            <a:pPr eaLnBrk="1" hangingPunct="1"/>
            <a:r>
              <a:rPr lang="en-US" smtClean="0"/>
              <a:t>The bullet from the assignation attempt was still lodged in his neck, too close to his spine for medical techniques of the time to remove. In May 1922, Lenin had his first stroke. He was left partially paralyzed on his right side, and his role in government declined. After the second stroke in December of the same year, he resigned from active politics. In March 1923, he suffered his third stroke and was left bedridden for the remainder of his life, no longer able to speak.  He finally died in January of 1924 of a fourth stroke.</a:t>
            </a:r>
          </a:p>
          <a:p>
            <a:pPr eaLnBrk="1" hangingPunct="1"/>
            <a:endParaRPr lang="en-US" smtClean="0"/>
          </a:p>
          <a:p>
            <a:pPr eaLnBrk="1" hangingPunct="1"/>
            <a:r>
              <a:rPr lang="en-US" smtClean="0"/>
              <a:t>Who replaces Lenin?  Stalin.  Stalin is appointed by the Communist party.  There is no democracy in Communism which is one of the reasons the US dislikes Communism.</a:t>
            </a:r>
          </a:p>
        </p:txBody>
      </p:sp>
    </p:spTree>
    <p:extLst>
      <p:ext uri="{BB962C8B-B14F-4D97-AF65-F5344CB8AC3E}">
        <p14:creationId xmlns:p14="http://schemas.microsoft.com/office/powerpoint/2010/main" val="2017533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eaLnBrk="1" hangingPunct="1"/>
            <a:r>
              <a:rPr lang="en-US" smtClean="0"/>
              <a:t>In March 1923, he suffered his third stroke and was left bedridden for the remainder of his life, no longer able to speak.  He finally died in January of 1924 of a fourth stroke.</a:t>
            </a:r>
          </a:p>
        </p:txBody>
      </p:sp>
      <p:sp>
        <p:nvSpPr>
          <p:cNvPr id="59396" name="Slide Number Placeholder 3"/>
          <p:cNvSpPr>
            <a:spLocks noGrp="1"/>
          </p:cNvSpPr>
          <p:nvPr>
            <p:ph type="sldNum" sz="quarter" idx="5"/>
          </p:nvPr>
        </p:nvSpPr>
        <p:spPr>
          <a:noFill/>
        </p:spPr>
        <p:txBody>
          <a:bodyPr/>
          <a:lstStyle/>
          <a:p>
            <a:fld id="{88D48FF6-DD70-4CAA-9C2C-3EC38D17AE95}" type="slidenum">
              <a:rPr lang="en-US" smtClean="0"/>
              <a:pPr/>
              <a:t>13</a:t>
            </a:fld>
            <a:endParaRPr lang="en-US" smtClean="0"/>
          </a:p>
        </p:txBody>
      </p:sp>
    </p:spTree>
    <p:extLst>
      <p:ext uri="{BB962C8B-B14F-4D97-AF65-F5344CB8AC3E}">
        <p14:creationId xmlns:p14="http://schemas.microsoft.com/office/powerpoint/2010/main" val="2065610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237FADFE-6E74-4D8E-A364-5C4C4105DA2B}" type="slidenum">
              <a:rPr lang="en-US" smtClean="0"/>
              <a:pPr/>
              <a:t>14</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smtClean="0"/>
              <a:t>Borat</a:t>
            </a:r>
          </a:p>
        </p:txBody>
      </p:sp>
    </p:spTree>
    <p:extLst>
      <p:ext uri="{BB962C8B-B14F-4D97-AF65-F5344CB8AC3E}">
        <p14:creationId xmlns:p14="http://schemas.microsoft.com/office/powerpoint/2010/main" val="489288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943A9F76-EBF9-4B81-8CC8-859668FD96F8}" type="slidenum">
              <a:rPr lang="en-US" smtClean="0"/>
              <a:pPr/>
              <a:t>15</a:t>
            </a:fld>
            <a:endParaRPr lang="en-US" smtClean="0"/>
          </a:p>
        </p:txBody>
      </p:sp>
      <p:sp>
        <p:nvSpPr>
          <p:cNvPr id="61443" name="Rectangle 1026"/>
          <p:cNvSpPr>
            <a:spLocks noGrp="1" noRot="1" noChangeAspect="1" noChangeArrowheads="1" noTextEdit="1"/>
          </p:cNvSpPr>
          <p:nvPr>
            <p:ph type="sldImg"/>
          </p:nvPr>
        </p:nvSpPr>
        <p:spPr>
          <a:solidFill>
            <a:srgbClr val="FFFFFF"/>
          </a:solidFill>
          <a:ln/>
        </p:spPr>
      </p:sp>
      <p:sp>
        <p:nvSpPr>
          <p:cNvPr id="61444"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612881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A3E1CDB9-7BCB-4D00-8EDF-5CF27630F6B5}" type="slidenum">
              <a:rPr lang="en-US" smtClean="0"/>
              <a:pPr/>
              <a:t>16</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65631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C5D56810-ED6A-4D92-B555-A19CF11C31E7}" type="slidenum">
              <a:rPr lang="en-US" smtClean="0"/>
              <a:pPr/>
              <a:t>17</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008952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FDAEC095-651B-430E-BDB8-E198840CBC21}" type="slidenum">
              <a:rPr lang="en-US" smtClean="0"/>
              <a:pPr/>
              <a:t>18</a:t>
            </a:fld>
            <a:endParaRPr lang="en-US" smtClean="0"/>
          </a:p>
        </p:txBody>
      </p:sp>
      <p:sp>
        <p:nvSpPr>
          <p:cNvPr id="64515" name="Rectangle 1026"/>
          <p:cNvSpPr>
            <a:spLocks noGrp="1" noRot="1" noChangeAspect="1" noChangeArrowheads="1" noTextEdit="1"/>
          </p:cNvSpPr>
          <p:nvPr>
            <p:ph type="sldImg"/>
          </p:nvPr>
        </p:nvSpPr>
        <p:spPr>
          <a:ln/>
        </p:spPr>
      </p:sp>
      <p:sp>
        <p:nvSpPr>
          <p:cNvPr id="64516" name="Rectangle 1027"/>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21828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8FB6F65A-60BD-4966-BF1C-3EBBD18B5C5D}" type="slidenum">
              <a:rPr lang="en-US" smtClean="0"/>
              <a:pPr/>
              <a:t>19</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422867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018B95A-B721-4CCE-9318-DF878EAFADFF}" type="slidenum">
              <a:rPr lang="en-US" smtClean="0"/>
              <a:pPr/>
              <a:t>20</a:t>
            </a:fld>
            <a:endParaRPr lang="en-US" smtClean="0"/>
          </a:p>
        </p:txBody>
      </p:sp>
      <p:sp>
        <p:nvSpPr>
          <p:cNvPr id="66563" name="Rectangle 1026"/>
          <p:cNvSpPr>
            <a:spLocks noGrp="1" noRot="1" noChangeAspect="1" noChangeArrowheads="1" noTextEdit="1"/>
          </p:cNvSpPr>
          <p:nvPr>
            <p:ph type="sldImg"/>
          </p:nvPr>
        </p:nvSpPr>
        <p:spPr>
          <a:ln/>
        </p:spPr>
      </p:sp>
      <p:sp>
        <p:nvSpPr>
          <p:cNvPr id="66564" name="Rectangle 1027"/>
          <p:cNvSpPr>
            <a:spLocks noGrp="1" noChangeArrowheads="1"/>
          </p:cNvSpPr>
          <p:nvPr>
            <p:ph type="body" idx="1"/>
          </p:nvPr>
        </p:nvSpPr>
        <p:spPr>
          <a:noFill/>
          <a:ln/>
        </p:spPr>
        <p:txBody>
          <a:bodyPr/>
          <a:lstStyle/>
          <a:p>
            <a:pPr eaLnBrk="1" hangingPunct="1"/>
            <a:r>
              <a:rPr lang="en-US" smtClean="0"/>
              <a:t>People that praised Mussolini – Einstein, Freud, Gandhi – Their minds changed later on.</a:t>
            </a:r>
          </a:p>
        </p:txBody>
      </p:sp>
    </p:spTree>
    <p:extLst>
      <p:ext uri="{BB962C8B-B14F-4D97-AF65-F5344CB8AC3E}">
        <p14:creationId xmlns:p14="http://schemas.microsoft.com/office/powerpoint/2010/main" val="1909226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B3844C9C-F2A0-4953-A480-76260CBDFBD9}" type="slidenum">
              <a:rPr lang="en-US" smtClean="0"/>
              <a:pPr/>
              <a:t>3</a:t>
            </a:fld>
            <a:endParaRPr lang="en-US" smtClean="0"/>
          </a:p>
        </p:txBody>
      </p:sp>
      <p:sp>
        <p:nvSpPr>
          <p:cNvPr id="49155" name="Rectangle 1026"/>
          <p:cNvSpPr>
            <a:spLocks noGrp="1" noRot="1" noChangeAspect="1" noChangeArrowheads="1" noTextEdit="1"/>
          </p:cNvSpPr>
          <p:nvPr>
            <p:ph type="sldImg"/>
          </p:nvPr>
        </p:nvSpPr>
        <p:spPr>
          <a:ln/>
        </p:spPr>
      </p:sp>
      <p:sp>
        <p:nvSpPr>
          <p:cNvPr id="49156" name="Rectangle 1027"/>
          <p:cNvSpPr>
            <a:spLocks noGrp="1" noChangeArrowheads="1"/>
          </p:cNvSpPr>
          <p:nvPr>
            <p:ph type="body" idx="1"/>
          </p:nvPr>
        </p:nvSpPr>
        <p:spPr>
          <a:noFill/>
          <a:ln/>
        </p:spPr>
        <p:txBody>
          <a:bodyPr/>
          <a:lstStyle/>
          <a:p>
            <a:pPr eaLnBrk="1" hangingPunct="1"/>
            <a:r>
              <a:rPr lang="en-US" smtClean="0"/>
              <a:t>Why was Rasputin around the family in the first place?</a:t>
            </a:r>
          </a:p>
          <a:p>
            <a:pPr eaLnBrk="1" hangingPunct="1"/>
            <a:endParaRPr lang="en-US" smtClean="0"/>
          </a:p>
          <a:p>
            <a:pPr eaLnBrk="1" hangingPunct="1"/>
            <a:r>
              <a:rPr lang="en-US" smtClean="0"/>
              <a:t>Who was sick and what was his disease? The Czar’s son Alexi – Hemophilia</a:t>
            </a:r>
          </a:p>
          <a:p>
            <a:pPr eaLnBrk="1" hangingPunct="1"/>
            <a:endParaRPr lang="en-US" smtClean="0"/>
          </a:p>
          <a:p>
            <a:pPr eaLnBrk="1" hangingPunct="1"/>
            <a:r>
              <a:rPr lang="en-US" smtClean="0"/>
              <a:t>Rasputin’s reputation was not good.  He was a heavy drinker and womanizer.</a:t>
            </a:r>
          </a:p>
          <a:p>
            <a:pPr eaLnBrk="1" hangingPunct="1"/>
            <a:endParaRPr lang="en-US" smtClean="0"/>
          </a:p>
          <a:p>
            <a:pPr eaLnBrk="1" hangingPunct="1"/>
            <a:endParaRPr lang="en-US" smtClean="0"/>
          </a:p>
        </p:txBody>
      </p:sp>
    </p:spTree>
    <p:extLst>
      <p:ext uri="{BB962C8B-B14F-4D97-AF65-F5344CB8AC3E}">
        <p14:creationId xmlns:p14="http://schemas.microsoft.com/office/powerpoint/2010/main" val="919091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10A2B76B-73EE-47CB-86FB-4AFF80BAD302}" type="slidenum">
              <a:rPr lang="en-US" smtClean="0"/>
              <a:pPr/>
              <a:t>21</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a:p>
            <a:pPr eaLnBrk="1" hangingPunct="1"/>
            <a:endParaRPr lang="en-US" smtClean="0"/>
          </a:p>
        </p:txBody>
      </p:sp>
    </p:spTree>
    <p:extLst>
      <p:ext uri="{BB962C8B-B14F-4D97-AF65-F5344CB8AC3E}">
        <p14:creationId xmlns:p14="http://schemas.microsoft.com/office/powerpoint/2010/main" val="665300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D58BE832-7E18-4CFE-B4DB-7DC55216818C}" type="slidenum">
              <a:rPr lang="en-US" smtClean="0"/>
              <a:pPr/>
              <a:t>22</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977379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0965C1D0-04B0-46A2-94C4-456279BBADE4}" type="slidenum">
              <a:rPr lang="en-US" smtClean="0"/>
              <a:pPr/>
              <a:t>23</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854230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18757008-BBBB-4584-B200-504D571AA833}" type="slidenum">
              <a:rPr lang="en-US" smtClean="0"/>
              <a:pPr/>
              <a:t>24</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smtClean="0"/>
              <a:t>Mussolini felt that women should have as many male babies as possible.  Mussolini gave a medal to women who had 14 children.  Why would Mussolini want his people to have tons of children?</a:t>
            </a:r>
          </a:p>
        </p:txBody>
      </p:sp>
    </p:spTree>
    <p:extLst>
      <p:ext uri="{BB962C8B-B14F-4D97-AF65-F5344CB8AC3E}">
        <p14:creationId xmlns:p14="http://schemas.microsoft.com/office/powerpoint/2010/main" val="11263879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9896651-9CD0-4711-9CFB-4132576A77D4}" type="slidenum">
              <a:rPr lang="en-US" smtClean="0"/>
              <a:pPr/>
              <a:t>25</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342466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59894140-C75B-45A1-A20B-17A38D6621D9}" type="slidenum">
              <a:rPr lang="en-US" smtClean="0"/>
              <a:pPr/>
              <a:t>26</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smtClean="0"/>
              <a:t>Start with Hitler Video</a:t>
            </a:r>
          </a:p>
        </p:txBody>
      </p:sp>
    </p:spTree>
    <p:extLst>
      <p:ext uri="{BB962C8B-B14F-4D97-AF65-F5344CB8AC3E}">
        <p14:creationId xmlns:p14="http://schemas.microsoft.com/office/powerpoint/2010/main" val="5000503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8597090A-C3D5-440F-A610-56B1ED56BF25}" type="slidenum">
              <a:rPr lang="en-US" smtClean="0"/>
              <a:pPr/>
              <a:t>27</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marL="228600" indent="-228600" eaLnBrk="1" hangingPunct="1"/>
            <a:endParaRPr lang="en-US" dirty="0" smtClean="0"/>
          </a:p>
        </p:txBody>
      </p:sp>
    </p:spTree>
    <p:extLst>
      <p:ext uri="{BB962C8B-B14F-4D97-AF65-F5344CB8AC3E}">
        <p14:creationId xmlns:p14="http://schemas.microsoft.com/office/powerpoint/2010/main" val="12430410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FD5DC083-AD02-458A-BB39-8CA1D57C301B}" type="slidenum">
              <a:rPr lang="en-US" smtClean="0"/>
              <a:pPr/>
              <a:t>28</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marL="228600" indent="-228600" eaLnBrk="1" hangingPunct="1">
              <a:buFontTx/>
              <a:buNone/>
            </a:pPr>
            <a:endParaRPr lang="en-US" dirty="0" smtClean="0"/>
          </a:p>
        </p:txBody>
      </p:sp>
    </p:spTree>
    <p:extLst>
      <p:ext uri="{BB962C8B-B14F-4D97-AF65-F5344CB8AC3E}">
        <p14:creationId xmlns:p14="http://schemas.microsoft.com/office/powerpoint/2010/main" val="10703790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BC3AF8DE-F7C4-42A5-8A47-83DE4B1C3F8E}" type="slidenum">
              <a:rPr lang="en-US" smtClean="0"/>
              <a:pPr/>
              <a:t>29</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marL="228600" indent="-228600" eaLnBrk="1" hangingPunct="1">
              <a:buFontTx/>
              <a:buNone/>
            </a:pPr>
            <a:endParaRPr lang="en-US" dirty="0" smtClean="0"/>
          </a:p>
        </p:txBody>
      </p:sp>
    </p:spTree>
    <p:extLst>
      <p:ext uri="{BB962C8B-B14F-4D97-AF65-F5344CB8AC3E}">
        <p14:creationId xmlns:p14="http://schemas.microsoft.com/office/powerpoint/2010/main" val="7753936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373B64D1-BCB0-42C6-AA67-E913223C5FB9}" type="slidenum">
              <a:rPr lang="en-US" smtClean="0"/>
              <a:pPr/>
              <a:t>30</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marL="228600" indent="-228600" eaLnBrk="1" hangingPunct="1">
              <a:buFontTx/>
              <a:buNone/>
            </a:pPr>
            <a:endParaRPr lang="en-US" dirty="0" smtClean="0"/>
          </a:p>
        </p:txBody>
      </p:sp>
    </p:spTree>
    <p:extLst>
      <p:ext uri="{BB962C8B-B14F-4D97-AF65-F5344CB8AC3E}">
        <p14:creationId xmlns:p14="http://schemas.microsoft.com/office/powerpoint/2010/main" val="1110725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D2A3AF30-5D07-40AE-B34B-B9996DAA13E9}" type="slidenum">
              <a:rPr lang="en-US" smtClean="0"/>
              <a:pPr/>
              <a:t>4</a:t>
            </a:fld>
            <a:endParaRPr lang="en-US" smtClean="0"/>
          </a:p>
        </p:txBody>
      </p:sp>
      <p:sp>
        <p:nvSpPr>
          <p:cNvPr id="50179" name="Rectangle 1026"/>
          <p:cNvSpPr>
            <a:spLocks noGrp="1" noRot="1" noChangeAspect="1" noChangeArrowheads="1" noTextEdit="1"/>
          </p:cNvSpPr>
          <p:nvPr>
            <p:ph type="sldImg"/>
          </p:nvPr>
        </p:nvSpPr>
        <p:spPr>
          <a:ln/>
        </p:spPr>
      </p:sp>
      <p:sp>
        <p:nvSpPr>
          <p:cNvPr id="50180" name="Rectangle 1027"/>
          <p:cNvSpPr>
            <a:spLocks noGrp="1" noChangeArrowheads="1"/>
          </p:cNvSpPr>
          <p:nvPr>
            <p:ph type="body" idx="1"/>
          </p:nvPr>
        </p:nvSpPr>
        <p:spPr>
          <a:noFill/>
          <a:ln/>
        </p:spPr>
        <p:txBody>
          <a:bodyPr/>
          <a:lstStyle/>
          <a:p>
            <a:pPr eaLnBrk="1" hangingPunct="1"/>
            <a:r>
              <a:rPr lang="en-US" smtClean="0"/>
              <a:t>The Russian calendar in 1917 was 13 days behind so the revolutions are known as Feb/Oct as well</a:t>
            </a:r>
          </a:p>
          <a:p>
            <a:pPr eaLnBrk="1" hangingPunct="1"/>
            <a:endParaRPr lang="en-US" smtClean="0"/>
          </a:p>
          <a:p>
            <a:pPr eaLnBrk="1" hangingPunct="1"/>
            <a:r>
              <a:rPr lang="en-US" smtClean="0"/>
              <a:t>Not enough food to feed everyone</a:t>
            </a:r>
          </a:p>
          <a:p>
            <a:pPr eaLnBrk="1" hangingPunct="1"/>
            <a:endParaRPr lang="en-US" smtClean="0"/>
          </a:p>
          <a:p>
            <a:pPr eaLnBrk="1" hangingPunct="1"/>
            <a:r>
              <a:rPr lang="en-US" smtClean="0"/>
              <a:t>Abdicate means to step down</a:t>
            </a:r>
          </a:p>
          <a:p>
            <a:pPr eaLnBrk="1" hangingPunct="1"/>
            <a:endParaRPr lang="en-US" smtClean="0"/>
          </a:p>
          <a:p>
            <a:pPr eaLnBrk="1" hangingPunct="1"/>
            <a:r>
              <a:rPr lang="en-US" smtClean="0"/>
              <a:t>Alexander Kerensky’s first major decision was to keep in the war with Germany despite a popular opinion to do so.</a:t>
            </a:r>
          </a:p>
          <a:p>
            <a:pPr eaLnBrk="1" hangingPunct="1"/>
            <a:endParaRPr lang="en-US" smtClean="0"/>
          </a:p>
          <a:p>
            <a:pPr eaLnBrk="1" hangingPunct="1"/>
            <a:r>
              <a:rPr lang="en-US" smtClean="0"/>
              <a:t>Russia is mostly farm land.  It’s huge.  Council of workers decide the prices of the local economy.  The Bolsheviks control the council of workers.</a:t>
            </a:r>
          </a:p>
        </p:txBody>
      </p:sp>
    </p:spTree>
    <p:extLst>
      <p:ext uri="{BB962C8B-B14F-4D97-AF65-F5344CB8AC3E}">
        <p14:creationId xmlns:p14="http://schemas.microsoft.com/office/powerpoint/2010/main" val="3134549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7F7A4BC0-1874-443D-B921-B556F51A9E17}" type="slidenum">
              <a:rPr lang="en-US" smtClean="0"/>
              <a:pPr/>
              <a:t>31</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marL="228600" indent="-228600" eaLnBrk="1" hangingPunct="1">
              <a:buFontTx/>
              <a:buNone/>
            </a:pPr>
            <a:endParaRPr lang="en-US" dirty="0" smtClean="0"/>
          </a:p>
        </p:txBody>
      </p:sp>
    </p:spTree>
    <p:extLst>
      <p:ext uri="{BB962C8B-B14F-4D97-AF65-F5344CB8AC3E}">
        <p14:creationId xmlns:p14="http://schemas.microsoft.com/office/powerpoint/2010/main" val="20394675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EC172914-5F49-4533-ADE6-50D64C165B49}" type="slidenum">
              <a:rPr lang="en-US" smtClean="0"/>
              <a:pPr/>
              <a:t>32</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3451104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1A002ADC-CE63-44A1-BA89-7D9FB70143C1}" type="slidenum">
              <a:rPr lang="en-US" smtClean="0"/>
              <a:pPr/>
              <a:t>34</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7115862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9719E8D6-36CA-4522-B762-08D09A6DFEF9}" type="slidenum">
              <a:rPr lang="en-US" smtClean="0"/>
              <a:pPr/>
              <a:t>35</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93387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43534316-DA2B-46AD-86C7-D65B42F28BDA}" type="slidenum">
              <a:rPr lang="en-US" smtClean="0"/>
              <a:pPr/>
              <a:t>5</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59118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F258F52-78D9-4149-A3B9-37113FA4D57D}" type="slidenum">
              <a:rPr lang="en-US" smtClean="0"/>
              <a:pPr/>
              <a:t>6</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smtClean="0"/>
              <a:t>Lenin changed Marx’s idea that the proletariat would lead the revolution.  He decided an elite group of Bolsheviks would be best qualified to lead the revolution.</a:t>
            </a:r>
          </a:p>
          <a:p>
            <a:pPr eaLnBrk="1" hangingPunct="1"/>
            <a:endParaRPr lang="en-US" smtClean="0"/>
          </a:p>
          <a:p>
            <a:pPr eaLnBrk="1" hangingPunct="1"/>
            <a:r>
              <a:rPr lang="en-US" smtClean="0"/>
              <a:t>Who was Russia’s enemy during WWI? Germany</a:t>
            </a:r>
          </a:p>
          <a:p>
            <a:pPr eaLnBrk="1" hangingPunct="1"/>
            <a:endParaRPr lang="en-US" smtClean="0"/>
          </a:p>
          <a:p>
            <a:pPr eaLnBrk="1" hangingPunct="1"/>
            <a:r>
              <a:rPr lang="en-US" smtClean="0"/>
              <a:t>Germany was eager to help Lenin get back to Russia so Russia would pull out of the war.</a:t>
            </a:r>
          </a:p>
        </p:txBody>
      </p:sp>
    </p:spTree>
    <p:extLst>
      <p:ext uri="{BB962C8B-B14F-4D97-AF65-F5344CB8AC3E}">
        <p14:creationId xmlns:p14="http://schemas.microsoft.com/office/powerpoint/2010/main" val="490994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EF10725-D746-4A04-B380-A5696E40FB45}" type="slidenum">
              <a:rPr lang="en-US" smtClean="0"/>
              <a:pPr/>
              <a:t>7</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20658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D80C1442-BA9E-4F02-A928-46FA33CE5EC3}" type="slidenum">
              <a:rPr lang="en-US" smtClean="0"/>
              <a:pPr/>
              <a:t>8</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smtClean="0"/>
              <a:t>The capital was St. Petersburg but when the Bolsheviks took over they moved the capital to Moscow.  They did this to remove association from the old Czarist govt.</a:t>
            </a:r>
          </a:p>
          <a:p>
            <a:pPr eaLnBrk="1" hangingPunct="1"/>
            <a:endParaRPr lang="en-US" smtClean="0"/>
          </a:p>
          <a:p>
            <a:pPr eaLnBrk="1" hangingPunct="1"/>
            <a:r>
              <a:rPr lang="en-US" smtClean="0"/>
              <a:t>Anytime you see Bolsheviks you can think Communists</a:t>
            </a:r>
          </a:p>
        </p:txBody>
      </p:sp>
    </p:spTree>
    <p:extLst>
      <p:ext uri="{BB962C8B-B14F-4D97-AF65-F5344CB8AC3E}">
        <p14:creationId xmlns:p14="http://schemas.microsoft.com/office/powerpoint/2010/main" val="509064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875E100-A270-4DDC-A3DF-2A6D4E29B6E4}" type="slidenum">
              <a:rPr lang="en-US" smtClean="0"/>
              <a:pPr/>
              <a:t>9</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smtClean="0"/>
              <a:t>Russia goes right from a revolution into a civil war.  The allies wanted the Czarists to win the civil war.  Who are the Allies?  GB, France, US etc.</a:t>
            </a:r>
          </a:p>
        </p:txBody>
      </p:sp>
    </p:spTree>
    <p:extLst>
      <p:ext uri="{BB962C8B-B14F-4D97-AF65-F5344CB8AC3E}">
        <p14:creationId xmlns:p14="http://schemas.microsoft.com/office/powerpoint/2010/main" val="271243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F7CEBD35-B2A2-485F-8811-1778E08A598F}" type="slidenum">
              <a:rPr lang="en-US" smtClean="0"/>
              <a:pPr/>
              <a:t>10</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35138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endParaRPr lang="en-US"/>
          </a:p>
        </p:txBody>
      </p:sp>
      <p:sp>
        <p:nvSpPr>
          <p:cNvPr id="7" name="Footer Placeholder 18"/>
          <p:cNvSpPr>
            <a:spLocks noGrp="1"/>
          </p:cNvSpPr>
          <p:nvPr>
            <p:ph type="ftr" sz="quarter" idx="11"/>
          </p:nvPr>
        </p:nvSpPr>
        <p:spPr/>
        <p:txBody>
          <a:bodyPr/>
          <a:lstStyle>
            <a:lvl1pPr>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343CCF63-E33C-4548-83FC-D298E9634E85}"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F94D65D-A164-4841-8368-E7DB1A024F9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BCCC381-15F3-40C0-9D2D-123E02D6E5F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77D5201-62E7-47F0-B6B0-F184804D4F8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F52275FB-FD87-4BA1-8164-A0D91D18DAE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7898E93E-4EBF-43C8-804E-AF8FDD4C006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70B149EF-2115-4002-ACE6-FC0C8397BB5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19889413-5E65-4050-95E5-D0E62D18697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3B7FD01B-276E-49C4-8265-0AA9DA0961C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135358E4-9D82-408D-AD14-C05446DDCA5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CD5866A-BCBD-46B1-9FD7-EB8D852ECE3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1028" name="Title Placeholder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a:defRPr/>
            </a:pPr>
            <a:endParaRPr lang="en-US"/>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defRPr/>
            </a:pPr>
            <a:endParaRPr lang="en-US"/>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a:defRPr/>
            </a:pPr>
            <a:fld id="{ECF53C65-370E-422F-A582-13A5E489846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15" r:id="rId1"/>
    <p:sldLayoutId id="2147483709" r:id="rId2"/>
    <p:sldLayoutId id="2147483716" r:id="rId3"/>
    <p:sldLayoutId id="2147483710" r:id="rId4"/>
    <p:sldLayoutId id="2147483717" r:id="rId5"/>
    <p:sldLayoutId id="2147483711" r:id="rId6"/>
    <p:sldLayoutId id="2147483712" r:id="rId7"/>
    <p:sldLayoutId id="2147483718" r:id="rId8"/>
    <p:sldLayoutId id="2147483719" r:id="rId9"/>
    <p:sldLayoutId id="2147483713" r:id="rId10"/>
    <p:sldLayoutId id="2147483714" r:id="rId11"/>
  </p:sldLayoutIdLst>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hyperlink" Target="http://upload.wikimedia.org/wikipedia/commons/1/1a/US_flag_48_stars.svg" TargetMode="External"/><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hyperlink" Target="../History%20Videos/Mussolini%20Arrogant.flv" TargetMode="External"/><Relationship Id="rId4" Type="http://schemas.openxmlformats.org/officeDocument/2006/relationships/hyperlink" Target="../History%20Videos/Mussolini%20Footage.flv" TargetMode="External"/><Relationship Id="rId5"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hyperlink" Target="http://upload.wikimedia.org/wikipedia/en/4/40/National_Fascist_Party_logo.jpg" TargetMode="External"/><Relationship Id="rId4" Type="http://schemas.openxmlformats.org/officeDocument/2006/relationships/image" Target="../media/image28.jpeg"/><Relationship Id="rId5" Type="http://schemas.openxmlformats.org/officeDocument/2006/relationships/hyperlink" Target="http://upload.wikimedia.org/wikipedia/commons/7/74/Fasces_lictoriae.svg" TargetMode="External"/><Relationship Id="rId6"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istory%20Videos" TargetMode="External"/><Relationship Id="rId3" Type="http://schemas.openxmlformats.org/officeDocument/2006/relationships/image" Target="../media/image4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istory%20Videos/Pianist.flv" TargetMode="External"/><Relationship Id="rId3" Type="http://schemas.openxmlformats.org/officeDocument/2006/relationships/image" Target="../media/image4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istory%20Videos/lenin.flv" TargetMode="External"/><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7467600" cy="1143000"/>
          </a:xfrm>
        </p:spPr>
        <p:txBody>
          <a:bodyPr/>
          <a:lstStyle/>
          <a:p>
            <a:pPr eaLnBrk="1" hangingPunct="1"/>
            <a:r>
              <a:rPr lang="en-US" sz="6000" smtClean="0"/>
              <a:t>Totalitarianism</a:t>
            </a:r>
          </a:p>
        </p:txBody>
      </p:sp>
      <p:pic>
        <p:nvPicPr>
          <p:cNvPr id="8195" name="Picture 2" descr="http://rosenblumtv.files.wordpress.com/2007/10/lenin.jpg"/>
          <p:cNvPicPr>
            <a:picLocks noChangeAspect="1" noChangeArrowheads="1"/>
          </p:cNvPicPr>
          <p:nvPr/>
        </p:nvPicPr>
        <p:blipFill>
          <a:blip r:embed="rId2"/>
          <a:srcRect/>
          <a:stretch>
            <a:fillRect/>
          </a:stretch>
        </p:blipFill>
        <p:spPr bwMode="auto">
          <a:xfrm>
            <a:off x="0" y="1219200"/>
            <a:ext cx="4049713" cy="5334000"/>
          </a:xfrm>
          <a:prstGeom prst="rect">
            <a:avLst/>
          </a:prstGeom>
          <a:noFill/>
          <a:ln w="9525">
            <a:noFill/>
            <a:miter lim="800000"/>
            <a:headEnd/>
            <a:tailEnd/>
          </a:ln>
        </p:spPr>
      </p:pic>
      <p:pic>
        <p:nvPicPr>
          <p:cNvPr id="8196" name="Picture 4" descr="http://image.guardian.co.uk/sys-images/Arts/Arts_/Pictures/2007/08/08/hitler460.jpg"/>
          <p:cNvPicPr>
            <a:picLocks noChangeAspect="1" noChangeArrowheads="1"/>
          </p:cNvPicPr>
          <p:nvPr/>
        </p:nvPicPr>
        <p:blipFill>
          <a:blip r:embed="rId3"/>
          <a:srcRect/>
          <a:stretch>
            <a:fillRect/>
          </a:stretch>
        </p:blipFill>
        <p:spPr bwMode="auto">
          <a:xfrm>
            <a:off x="4762500" y="0"/>
            <a:ext cx="4381500" cy="2857500"/>
          </a:xfrm>
          <a:prstGeom prst="rect">
            <a:avLst/>
          </a:prstGeom>
          <a:noFill/>
          <a:ln w="9525">
            <a:noFill/>
            <a:miter lim="800000"/>
            <a:headEnd/>
            <a:tailEnd/>
          </a:ln>
        </p:spPr>
      </p:pic>
      <p:pic>
        <p:nvPicPr>
          <p:cNvPr id="8197" name="Picture 6" descr="http://www.fresno.k12.ca.us/divdept/sscience/history/mussolini.gif"/>
          <p:cNvPicPr>
            <a:picLocks noChangeAspect="1" noChangeArrowheads="1"/>
          </p:cNvPicPr>
          <p:nvPr/>
        </p:nvPicPr>
        <p:blipFill>
          <a:blip r:embed="rId4"/>
          <a:srcRect/>
          <a:stretch>
            <a:fillRect/>
          </a:stretch>
        </p:blipFill>
        <p:spPr bwMode="auto">
          <a:xfrm>
            <a:off x="5029200" y="2776538"/>
            <a:ext cx="3048000" cy="4081462"/>
          </a:xfrm>
          <a:prstGeom prst="rect">
            <a:avLst/>
          </a:prstGeom>
          <a:noFill/>
          <a:ln w="9525">
            <a:noFill/>
            <a:miter lim="800000"/>
            <a:headEnd/>
            <a:tailEnd/>
          </a:ln>
        </p:spPr>
      </p:pic>
      <p:sp>
        <p:nvSpPr>
          <p:cNvPr id="8198" name="TextBox 6"/>
          <p:cNvSpPr txBox="1">
            <a:spLocks noChangeArrowheads="1"/>
          </p:cNvSpPr>
          <p:nvPr/>
        </p:nvSpPr>
        <p:spPr bwMode="auto">
          <a:xfrm>
            <a:off x="228600" y="6096000"/>
            <a:ext cx="3429000" cy="461963"/>
          </a:xfrm>
          <a:prstGeom prst="rect">
            <a:avLst/>
          </a:prstGeom>
          <a:noFill/>
          <a:ln w="9525">
            <a:noFill/>
            <a:miter lim="800000"/>
            <a:headEnd/>
            <a:tailEnd/>
          </a:ln>
        </p:spPr>
        <p:txBody>
          <a:bodyPr>
            <a:spAutoFit/>
          </a:bodyPr>
          <a:lstStyle/>
          <a:p>
            <a:pPr algn="ctr"/>
            <a:r>
              <a:rPr lang="en-US"/>
              <a:t>V.I. Lenin</a:t>
            </a:r>
          </a:p>
        </p:txBody>
      </p:sp>
      <p:sp>
        <p:nvSpPr>
          <p:cNvPr id="8199" name="TextBox 7"/>
          <p:cNvSpPr txBox="1">
            <a:spLocks noChangeArrowheads="1"/>
          </p:cNvSpPr>
          <p:nvPr/>
        </p:nvSpPr>
        <p:spPr bwMode="auto">
          <a:xfrm>
            <a:off x="6629400" y="3048000"/>
            <a:ext cx="1676400" cy="830263"/>
          </a:xfrm>
          <a:prstGeom prst="rect">
            <a:avLst/>
          </a:prstGeom>
          <a:noFill/>
          <a:ln w="9525">
            <a:noFill/>
            <a:miter lim="800000"/>
            <a:headEnd/>
            <a:tailEnd/>
          </a:ln>
        </p:spPr>
        <p:txBody>
          <a:bodyPr>
            <a:spAutoFit/>
          </a:bodyPr>
          <a:lstStyle/>
          <a:p>
            <a:pPr algn="ctr"/>
            <a:r>
              <a:rPr lang="en-US"/>
              <a:t>Benito Mussolini</a:t>
            </a:r>
          </a:p>
        </p:txBody>
      </p:sp>
      <p:sp>
        <p:nvSpPr>
          <p:cNvPr id="8200" name="TextBox 8"/>
          <p:cNvSpPr txBox="1">
            <a:spLocks noChangeArrowheads="1"/>
          </p:cNvSpPr>
          <p:nvPr/>
        </p:nvSpPr>
        <p:spPr bwMode="auto">
          <a:xfrm>
            <a:off x="5867400" y="2362200"/>
            <a:ext cx="2133600" cy="461963"/>
          </a:xfrm>
          <a:prstGeom prst="rect">
            <a:avLst/>
          </a:prstGeom>
          <a:noFill/>
          <a:ln w="9525">
            <a:noFill/>
            <a:miter lim="800000"/>
            <a:headEnd/>
            <a:tailEnd/>
          </a:ln>
        </p:spPr>
        <p:txBody>
          <a:bodyPr>
            <a:spAutoFit/>
          </a:bodyPr>
          <a:lstStyle/>
          <a:p>
            <a:r>
              <a:rPr lang="en-US"/>
              <a:t>Adolf Hitler</a:t>
            </a:r>
          </a:p>
        </p:txBody>
      </p:sp>
    </p:spTree>
  </p:cSld>
  <p:clrMapOvr>
    <a:masterClrMapping/>
  </p:clrMapOvr>
  <p:transition spd="slow">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969696"/>
            </a:gs>
            <a:gs pos="100000">
              <a:srgbClr val="FF0000"/>
            </a:gs>
          </a:gsLst>
          <a:lin ang="5400000" scaled="1"/>
        </a:gra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7467600" cy="1143000"/>
          </a:xfrm>
        </p:spPr>
        <p:txBody>
          <a:bodyPr>
            <a:normAutofit fontScale="90000"/>
          </a:bodyPr>
          <a:lstStyle/>
          <a:p>
            <a:pPr eaLnBrk="1" fontAlgn="auto" hangingPunct="1">
              <a:spcAft>
                <a:spcPts val="0"/>
              </a:spcAft>
              <a:defRPr/>
            </a:pPr>
            <a:r>
              <a:rPr lang="en-US" sz="8800" dirty="0"/>
              <a:t>Allied Invasion</a:t>
            </a:r>
          </a:p>
        </p:txBody>
      </p:sp>
      <p:sp>
        <p:nvSpPr>
          <p:cNvPr id="12291" name="Rectangle 3"/>
          <p:cNvSpPr>
            <a:spLocks noGrp="1" noChangeArrowheads="1"/>
          </p:cNvSpPr>
          <p:nvPr>
            <p:ph idx="1"/>
          </p:nvPr>
        </p:nvSpPr>
        <p:spPr>
          <a:xfrm>
            <a:off x="0" y="1143000"/>
            <a:ext cx="5334000" cy="5715000"/>
          </a:xfrm>
        </p:spPr>
        <p:txBody>
          <a:bodyPr/>
          <a:lstStyle/>
          <a:p>
            <a:pPr eaLnBrk="1" hangingPunct="1"/>
            <a:r>
              <a:rPr lang="en-US" smtClean="0"/>
              <a:t>Allies wanted the whites (czarists) to win</a:t>
            </a:r>
          </a:p>
          <a:p>
            <a:pPr eaLnBrk="1" hangingPunct="1"/>
            <a:r>
              <a:rPr lang="en-US" smtClean="0"/>
              <a:t>Japan seized land in East Asia which the Czarist Russia owned</a:t>
            </a:r>
          </a:p>
          <a:p>
            <a:pPr eaLnBrk="1" hangingPunct="1"/>
            <a:r>
              <a:rPr lang="en-US" smtClean="0"/>
              <a:t>Britain, France, U.S., sent forces to help the Whites (Czarists) </a:t>
            </a:r>
          </a:p>
          <a:p>
            <a:pPr lvl="1" eaLnBrk="1" hangingPunct="1"/>
            <a:r>
              <a:rPr lang="en-US" smtClean="0"/>
              <a:t>Allied forces failed</a:t>
            </a:r>
          </a:p>
          <a:p>
            <a:pPr eaLnBrk="1" hangingPunct="1"/>
            <a:r>
              <a:rPr lang="en-US" smtClean="0"/>
              <a:t>Lenin continues his communist regime</a:t>
            </a:r>
          </a:p>
        </p:txBody>
      </p:sp>
      <p:pic>
        <p:nvPicPr>
          <p:cNvPr id="17412" name="Picture 1029" descr="http://cssdoa.co.uk/japan%20flag.jpg"/>
          <p:cNvPicPr>
            <a:picLocks noChangeAspect="1" noChangeArrowheads="1"/>
          </p:cNvPicPr>
          <p:nvPr/>
        </p:nvPicPr>
        <p:blipFill>
          <a:blip r:embed="rId3"/>
          <a:srcRect/>
          <a:stretch>
            <a:fillRect/>
          </a:stretch>
        </p:blipFill>
        <p:spPr bwMode="auto">
          <a:xfrm>
            <a:off x="5029200" y="1193800"/>
            <a:ext cx="4114800" cy="2749550"/>
          </a:xfrm>
          <a:prstGeom prst="rect">
            <a:avLst/>
          </a:prstGeom>
          <a:noFill/>
          <a:ln w="9525">
            <a:noFill/>
            <a:miter lim="800000"/>
            <a:headEnd/>
            <a:tailEnd/>
          </a:ln>
        </p:spPr>
      </p:pic>
      <p:pic>
        <p:nvPicPr>
          <p:cNvPr id="17413" name="Picture 1031" descr="Image:US flag 48 stars.svg">
            <a:hlinkClick r:id="rId4"/>
          </p:cNvPr>
          <p:cNvPicPr>
            <a:picLocks noChangeAspect="1" noChangeArrowheads="1"/>
          </p:cNvPicPr>
          <p:nvPr/>
        </p:nvPicPr>
        <p:blipFill>
          <a:blip r:embed="rId5"/>
          <a:srcRect/>
          <a:stretch>
            <a:fillRect/>
          </a:stretch>
        </p:blipFill>
        <p:spPr bwMode="auto">
          <a:xfrm>
            <a:off x="5089525" y="4724400"/>
            <a:ext cx="4054475" cy="2133600"/>
          </a:xfrm>
          <a:prstGeom prst="rect">
            <a:avLst/>
          </a:prstGeom>
          <a:noFill/>
          <a:ln w="9525">
            <a:noFill/>
            <a:miter lim="800000"/>
            <a:headEnd/>
            <a:tailEnd/>
          </a:ln>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10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fade">
                                      <p:cBhvr>
                                        <p:cTn id="12" dur="1000"/>
                                        <p:tgtEl>
                                          <p:spTgt spid="12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fade">
                                      <p:cBhvr>
                                        <p:cTn id="17" dur="1000"/>
                                        <p:tgtEl>
                                          <p:spTgt spid="122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fade">
                                      <p:cBhvr>
                                        <p:cTn id="22" dur="1000"/>
                                        <p:tgtEl>
                                          <p:spTgt spid="122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291">
                                            <p:txEl>
                                              <p:pRg st="4" end="4"/>
                                            </p:txEl>
                                          </p:spTgt>
                                        </p:tgtEl>
                                        <p:attrNameLst>
                                          <p:attrName>style.visibility</p:attrName>
                                        </p:attrNameLst>
                                      </p:cBhvr>
                                      <p:to>
                                        <p:strVal val="visible"/>
                                      </p:to>
                                    </p:set>
                                    <p:animEffect transition="in" filter="fade">
                                      <p:cBhvr>
                                        <p:cTn id="27" dur="1000"/>
                                        <p:tgtEl>
                                          <p:spTgt spid="122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969696"/>
            </a:gs>
            <a:gs pos="100000">
              <a:srgbClr val="FF0000"/>
            </a:gs>
          </a:gsLst>
          <a:lin ang="5400000" scaled="1"/>
        </a:gra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381000"/>
            <a:ext cx="4572000" cy="1143000"/>
          </a:xfrm>
        </p:spPr>
        <p:txBody>
          <a:bodyPr>
            <a:normAutofit fontScale="90000"/>
          </a:bodyPr>
          <a:lstStyle/>
          <a:p>
            <a:pPr eaLnBrk="1" fontAlgn="auto" hangingPunct="1">
              <a:spcAft>
                <a:spcPts val="0"/>
              </a:spcAft>
              <a:defRPr/>
            </a:pPr>
            <a:r>
              <a:rPr lang="en-US" sz="7200" dirty="0"/>
              <a:t>A Costly Triumph</a:t>
            </a:r>
          </a:p>
        </p:txBody>
      </p:sp>
      <p:sp>
        <p:nvSpPr>
          <p:cNvPr id="13315" name="Rectangle 3"/>
          <p:cNvSpPr>
            <a:spLocks noGrp="1" noChangeArrowheads="1"/>
          </p:cNvSpPr>
          <p:nvPr>
            <p:ph idx="1"/>
          </p:nvPr>
        </p:nvSpPr>
        <p:spPr>
          <a:xfrm>
            <a:off x="4572000" y="381000"/>
            <a:ext cx="4419600" cy="6477000"/>
          </a:xfrm>
        </p:spPr>
        <p:txBody>
          <a:bodyPr/>
          <a:lstStyle/>
          <a:p>
            <a:pPr eaLnBrk="1" hangingPunct="1"/>
            <a:r>
              <a:rPr lang="en-US" sz="2800" smtClean="0"/>
              <a:t>The whites (Czarists) captured Communists</a:t>
            </a:r>
          </a:p>
          <a:p>
            <a:pPr eaLnBrk="1" hangingPunct="1"/>
            <a:r>
              <a:rPr lang="en-US" sz="2800" smtClean="0"/>
              <a:t>They tried to assassinate Lenin</a:t>
            </a:r>
          </a:p>
          <a:p>
            <a:pPr eaLnBrk="1" hangingPunct="1"/>
            <a:r>
              <a:rPr lang="en-US" sz="2800" smtClean="0"/>
              <a:t>This caused the Communists to organize their own secret police known as the “Cheka”</a:t>
            </a:r>
          </a:p>
          <a:p>
            <a:pPr eaLnBrk="1" hangingPunct="1"/>
            <a:r>
              <a:rPr lang="en-US" sz="2800" smtClean="0"/>
              <a:t>Czarists were executed</a:t>
            </a:r>
          </a:p>
          <a:p>
            <a:pPr lvl="1" eaLnBrk="1" hangingPunct="1"/>
            <a:r>
              <a:rPr lang="en-US" sz="2400" smtClean="0"/>
              <a:t>Czar Nicholas II was killed along with his wife and five children</a:t>
            </a:r>
          </a:p>
        </p:txBody>
      </p:sp>
      <p:pic>
        <p:nvPicPr>
          <p:cNvPr id="18436" name="Picture 4"/>
          <p:cNvPicPr>
            <a:picLocks noChangeAspect="1" noChangeArrowheads="1"/>
          </p:cNvPicPr>
          <p:nvPr/>
        </p:nvPicPr>
        <p:blipFill>
          <a:blip r:embed="rId3"/>
          <a:srcRect/>
          <a:stretch>
            <a:fillRect/>
          </a:stretch>
        </p:blipFill>
        <p:spPr bwMode="auto">
          <a:xfrm>
            <a:off x="0" y="1981200"/>
            <a:ext cx="4648200" cy="3873500"/>
          </a:xfrm>
          <a:prstGeom prst="rect">
            <a:avLst/>
          </a:prstGeom>
          <a:noFill/>
          <a:ln w="9525">
            <a:noFill/>
            <a:miter lim="800000"/>
            <a:headEnd/>
            <a:tailEnd/>
          </a:ln>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10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fade">
                                      <p:cBhvr>
                                        <p:cTn id="12" dur="1000"/>
                                        <p:tgtEl>
                                          <p:spTgt spid="13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fade">
                                      <p:cBhvr>
                                        <p:cTn id="17" dur="1000"/>
                                        <p:tgtEl>
                                          <p:spTgt spid="133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fade">
                                      <p:cBhvr>
                                        <p:cTn id="22" dur="1000"/>
                                        <p:tgtEl>
                                          <p:spTgt spid="133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animEffect transition="in" filter="fade">
                                      <p:cBhvr>
                                        <p:cTn id="27" dur="1000"/>
                                        <p:tgtEl>
                                          <p:spTgt spid="13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969696"/>
            </a:gs>
            <a:gs pos="100000">
              <a:srgbClr val="FF0000"/>
            </a:gs>
          </a:gsLst>
          <a:lin ang="5400000" scaled="1"/>
        </a:gra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8600" y="0"/>
            <a:ext cx="7772400" cy="1143000"/>
          </a:xfrm>
        </p:spPr>
        <p:txBody>
          <a:bodyPr/>
          <a:lstStyle/>
          <a:p>
            <a:pPr eaLnBrk="1" hangingPunct="1"/>
            <a:r>
              <a:rPr lang="en-US" sz="6600" smtClean="0"/>
              <a:t>A Costly Triumph</a:t>
            </a:r>
          </a:p>
        </p:txBody>
      </p:sp>
      <p:sp>
        <p:nvSpPr>
          <p:cNvPr id="14339" name="Rectangle 3"/>
          <p:cNvSpPr>
            <a:spLocks noGrp="1" noChangeArrowheads="1"/>
          </p:cNvSpPr>
          <p:nvPr>
            <p:ph idx="1"/>
          </p:nvPr>
        </p:nvSpPr>
        <p:spPr>
          <a:xfrm>
            <a:off x="0" y="1066800"/>
            <a:ext cx="5334000" cy="5257800"/>
          </a:xfrm>
        </p:spPr>
        <p:txBody>
          <a:bodyPr/>
          <a:lstStyle/>
          <a:p>
            <a:pPr eaLnBrk="1" hangingPunct="1"/>
            <a:r>
              <a:rPr lang="en-US" smtClean="0"/>
              <a:t>War Communism</a:t>
            </a:r>
          </a:p>
          <a:p>
            <a:pPr lvl="1" eaLnBrk="1" hangingPunct="1"/>
            <a:r>
              <a:rPr lang="en-US" smtClean="0"/>
              <a:t>Communists took over banks, mines, factories and railroads</a:t>
            </a:r>
          </a:p>
          <a:p>
            <a:pPr lvl="1" eaLnBrk="1" hangingPunct="1"/>
            <a:r>
              <a:rPr lang="en-US" smtClean="0"/>
              <a:t>Leon Trotsky – Leader of the Red Army</a:t>
            </a:r>
          </a:p>
          <a:p>
            <a:pPr lvl="2" eaLnBrk="1" hangingPunct="1"/>
            <a:r>
              <a:rPr lang="en-US" smtClean="0"/>
              <a:t>Every 10</a:t>
            </a:r>
            <a:r>
              <a:rPr lang="en-US" baseline="30000" smtClean="0"/>
              <a:t>th</a:t>
            </a:r>
            <a:r>
              <a:rPr lang="en-US" smtClean="0"/>
              <a:t> man order</a:t>
            </a:r>
          </a:p>
          <a:p>
            <a:pPr eaLnBrk="1" hangingPunct="1"/>
            <a:r>
              <a:rPr lang="en-US" smtClean="0"/>
              <a:t>Civil War ended in 1921</a:t>
            </a:r>
          </a:p>
          <a:p>
            <a:pPr lvl="1" eaLnBrk="1" hangingPunct="1"/>
            <a:r>
              <a:rPr lang="en-US" smtClean="0"/>
              <a:t>Communists (Reds) won, but Russia still in chaos</a:t>
            </a:r>
          </a:p>
        </p:txBody>
      </p:sp>
      <p:pic>
        <p:nvPicPr>
          <p:cNvPr id="19460" name="Picture 4"/>
          <p:cNvPicPr>
            <a:picLocks noChangeAspect="1" noChangeArrowheads="1"/>
          </p:cNvPicPr>
          <p:nvPr/>
        </p:nvPicPr>
        <p:blipFill>
          <a:blip r:embed="rId3"/>
          <a:srcRect/>
          <a:stretch>
            <a:fillRect/>
          </a:stretch>
        </p:blipFill>
        <p:spPr bwMode="auto">
          <a:xfrm>
            <a:off x="5434013" y="990600"/>
            <a:ext cx="3709987" cy="5334000"/>
          </a:xfrm>
          <a:prstGeom prst="rect">
            <a:avLst/>
          </a:prstGeom>
          <a:noFill/>
          <a:ln w="9525">
            <a:noFill/>
            <a:miter lim="800000"/>
            <a:headEnd/>
            <a:tailEnd/>
          </a:ln>
        </p:spPr>
      </p:pic>
      <p:sp>
        <p:nvSpPr>
          <p:cNvPr id="19461" name="TextBox 6"/>
          <p:cNvSpPr txBox="1">
            <a:spLocks noChangeArrowheads="1"/>
          </p:cNvSpPr>
          <p:nvPr/>
        </p:nvSpPr>
        <p:spPr bwMode="auto">
          <a:xfrm>
            <a:off x="5715000" y="6396038"/>
            <a:ext cx="3124200" cy="461962"/>
          </a:xfrm>
          <a:prstGeom prst="rect">
            <a:avLst/>
          </a:prstGeom>
          <a:noFill/>
          <a:ln w="9525">
            <a:noFill/>
            <a:miter lim="800000"/>
            <a:headEnd/>
            <a:tailEnd/>
          </a:ln>
        </p:spPr>
        <p:txBody>
          <a:bodyPr>
            <a:spAutoFit/>
          </a:bodyPr>
          <a:lstStyle/>
          <a:p>
            <a:pPr algn="ctr"/>
            <a:r>
              <a:rPr lang="en-US"/>
              <a:t>Leon Trotsky</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10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fade">
                                      <p:cBhvr>
                                        <p:cTn id="12" dur="1000"/>
                                        <p:tgtEl>
                                          <p:spTgt spid="14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fade">
                                      <p:cBhvr>
                                        <p:cTn id="17" dur="1000"/>
                                        <p:tgtEl>
                                          <p:spTgt spid="143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fade">
                                      <p:cBhvr>
                                        <p:cTn id="22" dur="1000"/>
                                        <p:tgtEl>
                                          <p:spTgt spid="143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animEffect transition="in" filter="fade">
                                      <p:cBhvr>
                                        <p:cTn id="27" dur="1000"/>
                                        <p:tgtEl>
                                          <p:spTgt spid="143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339">
                                            <p:txEl>
                                              <p:pRg st="5" end="5"/>
                                            </p:txEl>
                                          </p:spTgt>
                                        </p:tgtEl>
                                        <p:attrNameLst>
                                          <p:attrName>style.visibility</p:attrName>
                                        </p:attrNameLst>
                                      </p:cBhvr>
                                      <p:to>
                                        <p:strVal val="visible"/>
                                      </p:to>
                                    </p:set>
                                    <p:animEffect transition="in" filter="fade">
                                      <p:cBhvr>
                                        <p:cTn id="32" dur="1000"/>
                                        <p:tgtEl>
                                          <p:spTgt spid="14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0"/>
            <a:ext cx="7467600" cy="1143000"/>
          </a:xfrm>
        </p:spPr>
        <p:txBody>
          <a:bodyPr/>
          <a:lstStyle/>
          <a:p>
            <a:pPr eaLnBrk="1" hangingPunct="1"/>
            <a:r>
              <a:rPr lang="en-US" smtClean="0"/>
              <a:t>A Costly Triumph</a:t>
            </a:r>
          </a:p>
        </p:txBody>
      </p:sp>
      <p:sp>
        <p:nvSpPr>
          <p:cNvPr id="3" name="Content Placeholder 2"/>
          <p:cNvSpPr>
            <a:spLocks noGrp="1"/>
          </p:cNvSpPr>
          <p:nvPr>
            <p:ph idx="1"/>
          </p:nvPr>
        </p:nvSpPr>
        <p:spPr>
          <a:xfrm>
            <a:off x="0" y="1066800"/>
            <a:ext cx="5562600" cy="5791200"/>
          </a:xfrm>
        </p:spPr>
        <p:txBody>
          <a:bodyPr>
            <a:normAutofit fontScale="92500" lnSpcReduction="20000"/>
          </a:bodyPr>
          <a:lstStyle/>
          <a:p>
            <a:pPr marL="420624" indent="-384048" eaLnBrk="1" fontAlgn="auto" hangingPunct="1">
              <a:spcAft>
                <a:spcPts val="0"/>
              </a:spcAft>
              <a:buFont typeface="Wingdings 2"/>
              <a:buChar char=""/>
              <a:defRPr/>
            </a:pPr>
            <a:r>
              <a:rPr lang="en-US" dirty="0" smtClean="0"/>
              <a:t>A bullet from the assassination attempt was still lodged in his neck</a:t>
            </a:r>
          </a:p>
          <a:p>
            <a:pPr marL="420624" indent="-384048" eaLnBrk="1" fontAlgn="auto" hangingPunct="1">
              <a:spcAft>
                <a:spcPts val="0"/>
              </a:spcAft>
              <a:buFont typeface="Wingdings 2"/>
              <a:buChar char=""/>
              <a:defRPr/>
            </a:pPr>
            <a:r>
              <a:rPr lang="en-US" dirty="0" smtClean="0"/>
              <a:t>Bullet too close to the spine to operate</a:t>
            </a:r>
          </a:p>
          <a:p>
            <a:pPr marL="420624" indent="-384048" eaLnBrk="1" fontAlgn="auto" hangingPunct="1">
              <a:spcAft>
                <a:spcPts val="0"/>
              </a:spcAft>
              <a:buFont typeface="Wingdings 2"/>
              <a:buChar char=""/>
              <a:defRPr/>
            </a:pPr>
            <a:r>
              <a:rPr lang="en-US" dirty="0" smtClean="0"/>
              <a:t>This causes his first stroke in 1922 – partially paralyzed</a:t>
            </a:r>
          </a:p>
          <a:p>
            <a:pPr marL="420624" indent="-384048" eaLnBrk="1" fontAlgn="auto" hangingPunct="1">
              <a:spcAft>
                <a:spcPts val="0"/>
              </a:spcAft>
              <a:buFont typeface="Wingdings 2"/>
              <a:buChar char=""/>
              <a:defRPr/>
            </a:pPr>
            <a:r>
              <a:rPr lang="en-US" dirty="0" smtClean="0"/>
              <a:t>Lenin has 2</a:t>
            </a:r>
            <a:r>
              <a:rPr lang="en-US" baseline="30000" dirty="0" smtClean="0"/>
              <a:t>nd</a:t>
            </a:r>
            <a:r>
              <a:rPr lang="en-US" dirty="0" smtClean="0"/>
              <a:t> stroke later that year and resigns from politics</a:t>
            </a:r>
          </a:p>
          <a:p>
            <a:pPr marL="420624" indent="-384048" eaLnBrk="1" fontAlgn="auto" hangingPunct="1">
              <a:spcAft>
                <a:spcPts val="0"/>
              </a:spcAft>
              <a:buFont typeface="Wingdings 2"/>
              <a:buChar char=""/>
              <a:defRPr/>
            </a:pPr>
            <a:r>
              <a:rPr lang="en-US" dirty="0" smtClean="0"/>
              <a:t>Third stroke leaves him speechless</a:t>
            </a:r>
          </a:p>
          <a:p>
            <a:pPr marL="420624" indent="-384048" eaLnBrk="1" fontAlgn="auto" hangingPunct="1">
              <a:spcAft>
                <a:spcPts val="0"/>
              </a:spcAft>
              <a:buFont typeface="Wingdings 2"/>
              <a:buChar char=""/>
              <a:defRPr/>
            </a:pPr>
            <a:r>
              <a:rPr lang="en-US" dirty="0" smtClean="0"/>
              <a:t>Dies from Fourth stroke</a:t>
            </a:r>
          </a:p>
          <a:p>
            <a:pPr marL="420624" indent="-384048" eaLnBrk="1" fontAlgn="auto" hangingPunct="1">
              <a:spcAft>
                <a:spcPts val="0"/>
              </a:spcAft>
              <a:buFont typeface="Wingdings 2"/>
              <a:buChar char=""/>
              <a:defRPr/>
            </a:pPr>
            <a:r>
              <a:rPr lang="en-US" dirty="0" smtClean="0"/>
              <a:t>Communist party appoints Joseph Stalin</a:t>
            </a:r>
            <a:endParaRPr lang="en-US" dirty="0"/>
          </a:p>
        </p:txBody>
      </p:sp>
      <p:pic>
        <p:nvPicPr>
          <p:cNvPr id="20484" name="Picture 2" descr="http://www.aha.ru/~mausoleu/lenin_mausoleum_images/lenin_tomb_with_stalin.jpg"/>
          <p:cNvPicPr>
            <a:picLocks noChangeAspect="1" noChangeArrowheads="1"/>
          </p:cNvPicPr>
          <p:nvPr/>
        </p:nvPicPr>
        <p:blipFill>
          <a:blip r:embed="rId3"/>
          <a:srcRect/>
          <a:stretch>
            <a:fillRect/>
          </a:stretch>
        </p:blipFill>
        <p:spPr bwMode="auto">
          <a:xfrm>
            <a:off x="5391150" y="0"/>
            <a:ext cx="3752850" cy="3067050"/>
          </a:xfrm>
          <a:prstGeom prst="rect">
            <a:avLst/>
          </a:prstGeom>
          <a:noFill/>
          <a:ln w="9525">
            <a:noFill/>
            <a:miter lim="800000"/>
            <a:headEnd/>
            <a:tailEnd/>
          </a:ln>
        </p:spPr>
      </p:pic>
      <p:pic>
        <p:nvPicPr>
          <p:cNvPr id="20485" name="Picture 4" descr="http://www.aha.ru/~mausoleu/lenin_mausoleum_images/lenin_in_tomb.jpg"/>
          <p:cNvPicPr>
            <a:picLocks noChangeAspect="1" noChangeArrowheads="1"/>
          </p:cNvPicPr>
          <p:nvPr/>
        </p:nvPicPr>
        <p:blipFill>
          <a:blip r:embed="rId4"/>
          <a:srcRect/>
          <a:stretch>
            <a:fillRect/>
          </a:stretch>
        </p:blipFill>
        <p:spPr bwMode="auto">
          <a:xfrm>
            <a:off x="5391150" y="3790950"/>
            <a:ext cx="3752850" cy="3067050"/>
          </a:xfrm>
          <a:prstGeom prst="rect">
            <a:avLst/>
          </a:prstGeom>
          <a:noFill/>
          <a:ln w="9525">
            <a:noFill/>
            <a:miter lim="800000"/>
            <a:headEnd/>
            <a:tailEnd/>
          </a:ln>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969696"/>
            </a:gs>
            <a:gs pos="100000">
              <a:srgbClr val="FF0000"/>
            </a:gs>
          </a:gsLst>
          <a:lin ang="5400000" scaled="1"/>
        </a:gra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724400" y="228600"/>
            <a:ext cx="4419600" cy="6248400"/>
          </a:xfrm>
        </p:spPr>
        <p:txBody>
          <a:bodyPr/>
          <a:lstStyle/>
          <a:p>
            <a:pPr eaLnBrk="1" hangingPunct="1"/>
            <a:r>
              <a:rPr lang="en-US" sz="5400" smtClean="0"/>
              <a:t>“A single death is a tragedy, one million deaths is a statistic.”</a:t>
            </a:r>
            <a:br>
              <a:rPr lang="en-US" sz="5400" smtClean="0"/>
            </a:br>
            <a:r>
              <a:rPr lang="en-US" sz="5400" smtClean="0"/>
              <a:t>-Joseph Stalin</a:t>
            </a:r>
          </a:p>
        </p:txBody>
      </p:sp>
      <p:sp>
        <p:nvSpPr>
          <p:cNvPr id="21507" name="Rectangle 3"/>
          <p:cNvSpPr>
            <a:spLocks noGrp="1" noChangeArrowheads="1"/>
          </p:cNvSpPr>
          <p:nvPr>
            <p:ph idx="1"/>
          </p:nvPr>
        </p:nvSpPr>
        <p:spPr/>
        <p:txBody>
          <a:bodyPr/>
          <a:lstStyle/>
          <a:p>
            <a:pPr eaLnBrk="1" hangingPunct="1"/>
            <a:endParaRPr lang="en-US" smtClean="0"/>
          </a:p>
        </p:txBody>
      </p:sp>
      <p:pic>
        <p:nvPicPr>
          <p:cNvPr id="21508" name="Picture 4"/>
          <p:cNvPicPr>
            <a:picLocks noChangeAspect="1" noChangeArrowheads="1"/>
          </p:cNvPicPr>
          <p:nvPr/>
        </p:nvPicPr>
        <p:blipFill>
          <a:blip r:embed="rId3"/>
          <a:srcRect/>
          <a:stretch>
            <a:fillRect/>
          </a:stretch>
        </p:blipFill>
        <p:spPr bwMode="auto">
          <a:xfrm>
            <a:off x="0" y="0"/>
            <a:ext cx="4624388" cy="5867400"/>
          </a:xfrm>
          <a:prstGeom prst="rect">
            <a:avLst/>
          </a:prstGeom>
          <a:noFill/>
          <a:ln w="9525">
            <a:noFill/>
            <a:miter lim="800000"/>
            <a:headEnd/>
            <a:tailEnd/>
          </a:ln>
        </p:spPr>
      </p:pic>
      <p:sp>
        <p:nvSpPr>
          <p:cNvPr id="21509" name="TextBox 6"/>
          <p:cNvSpPr txBox="1">
            <a:spLocks noChangeArrowheads="1"/>
          </p:cNvSpPr>
          <p:nvPr/>
        </p:nvSpPr>
        <p:spPr bwMode="auto">
          <a:xfrm>
            <a:off x="0" y="5867400"/>
            <a:ext cx="4419600" cy="461963"/>
          </a:xfrm>
          <a:prstGeom prst="rect">
            <a:avLst/>
          </a:prstGeom>
          <a:noFill/>
          <a:ln w="9525">
            <a:noFill/>
            <a:miter lim="800000"/>
            <a:headEnd/>
            <a:tailEnd/>
          </a:ln>
        </p:spPr>
        <p:txBody>
          <a:bodyPr>
            <a:spAutoFit/>
          </a:bodyPr>
          <a:lstStyle/>
          <a:p>
            <a:pPr algn="ctr"/>
            <a:r>
              <a:rPr lang="en-US"/>
              <a:t>Joseph Stalin</a:t>
            </a:r>
          </a:p>
        </p:txBody>
      </p:sp>
    </p:spTree>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1219200"/>
            <a:ext cx="1752600" cy="838200"/>
          </a:xfrm>
        </p:spPr>
        <p:txBody>
          <a:bodyPr/>
          <a:lstStyle/>
          <a:p>
            <a:pPr eaLnBrk="1" hangingPunct="1"/>
            <a:r>
              <a:rPr lang="en-US" smtClean="0"/>
              <a:t>1918</a:t>
            </a:r>
          </a:p>
        </p:txBody>
      </p:sp>
    </p:spTree>
  </p:cSld>
  <p:clrMapOvr>
    <a:masterClrMapping/>
  </p:clrMapOvr>
  <p:transition spd="slow">
    <p:zoom/>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969696"/>
            </a:gs>
            <a:gs pos="100000">
              <a:srgbClr val="FF0000"/>
            </a:gs>
          </a:gsLst>
          <a:lin ang="5400000" scaled="1"/>
        </a:gra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8600" y="1600200"/>
            <a:ext cx="3657600" cy="1143000"/>
          </a:xfrm>
        </p:spPr>
        <p:txBody>
          <a:bodyPr>
            <a:normAutofit fontScale="90000"/>
          </a:bodyPr>
          <a:lstStyle/>
          <a:p>
            <a:pPr eaLnBrk="1" fontAlgn="auto" hangingPunct="1">
              <a:spcAft>
                <a:spcPts val="0"/>
              </a:spcAft>
              <a:defRPr/>
            </a:pPr>
            <a:r>
              <a:rPr lang="en-US" sz="8000"/>
              <a:t>Fascism in Italy</a:t>
            </a:r>
          </a:p>
        </p:txBody>
      </p:sp>
      <p:pic>
        <p:nvPicPr>
          <p:cNvPr id="24579" name="Picture 4"/>
          <p:cNvPicPr>
            <a:picLocks noChangeAspect="1" noChangeArrowheads="1"/>
          </p:cNvPicPr>
          <p:nvPr/>
        </p:nvPicPr>
        <p:blipFill>
          <a:blip r:embed="rId3"/>
          <a:srcRect/>
          <a:stretch>
            <a:fillRect/>
          </a:stretch>
        </p:blipFill>
        <p:spPr bwMode="auto">
          <a:xfrm>
            <a:off x="4144963" y="304800"/>
            <a:ext cx="4713287" cy="6315075"/>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969696"/>
            </a:gs>
            <a:gs pos="100000">
              <a:srgbClr val="FF0000"/>
            </a:gs>
          </a:gsLst>
          <a:lin ang="5400000" scaled="1"/>
        </a:gradFill>
        <a:effectLst/>
      </p:bgPr>
    </p:bg>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a:xfrm>
            <a:off x="609600" y="0"/>
            <a:ext cx="7772400" cy="1143000"/>
          </a:xfrm>
        </p:spPr>
        <p:txBody>
          <a:bodyPr/>
          <a:lstStyle/>
          <a:p>
            <a:pPr eaLnBrk="1" hangingPunct="1"/>
            <a:r>
              <a:rPr lang="en-US" sz="6600" smtClean="0"/>
              <a:t>What is Fascism?</a:t>
            </a:r>
          </a:p>
        </p:txBody>
      </p:sp>
      <p:sp>
        <p:nvSpPr>
          <p:cNvPr id="25603" name="Rectangle 1027"/>
          <p:cNvSpPr>
            <a:spLocks noGrp="1" noChangeArrowheads="1"/>
          </p:cNvSpPr>
          <p:nvPr>
            <p:ph idx="1"/>
          </p:nvPr>
        </p:nvSpPr>
        <p:spPr>
          <a:xfrm>
            <a:off x="3505200" y="990600"/>
            <a:ext cx="5638800" cy="5334000"/>
          </a:xfrm>
        </p:spPr>
        <p:txBody>
          <a:bodyPr/>
          <a:lstStyle/>
          <a:p>
            <a:pPr eaLnBrk="1" hangingPunct="1"/>
            <a:r>
              <a:rPr lang="en-US" smtClean="0"/>
              <a:t>Fascism is based on the Latin word Fasces – sticks in a bundle wrapped around an axe.  Together we are strong, separate we are week.</a:t>
            </a:r>
          </a:p>
          <a:p>
            <a:pPr eaLnBrk="1" hangingPunct="1"/>
            <a:r>
              <a:rPr lang="en-US" smtClean="0"/>
              <a:t>Extreme nationalism and blind loyalty to the state</a:t>
            </a:r>
          </a:p>
          <a:p>
            <a:pPr eaLnBrk="1" hangingPunct="1"/>
            <a:r>
              <a:rPr lang="en-US" smtClean="0"/>
              <a:t>Anti-Democratic – Nation comes before individual</a:t>
            </a:r>
          </a:p>
          <a:p>
            <a:pPr eaLnBrk="1" hangingPunct="1"/>
            <a:r>
              <a:rPr lang="en-US" smtClean="0"/>
              <a:t>Aggressive foreign expansion – Social Darwinism</a:t>
            </a:r>
          </a:p>
        </p:txBody>
      </p:sp>
      <p:pic>
        <p:nvPicPr>
          <p:cNvPr id="25604" name="Picture 1028"/>
          <p:cNvPicPr>
            <a:picLocks noChangeAspect="1" noChangeArrowheads="1"/>
          </p:cNvPicPr>
          <p:nvPr/>
        </p:nvPicPr>
        <p:blipFill>
          <a:blip r:embed="rId3"/>
          <a:srcRect/>
          <a:stretch>
            <a:fillRect/>
          </a:stretch>
        </p:blipFill>
        <p:spPr bwMode="auto">
          <a:xfrm>
            <a:off x="0" y="1600200"/>
            <a:ext cx="3343275" cy="3705225"/>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10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fade">
                                      <p:cBhvr>
                                        <p:cTn id="12" dur="1000"/>
                                        <p:tgtEl>
                                          <p:spTgt spid="25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fade">
                                      <p:cBhvr>
                                        <p:cTn id="17" dur="1000"/>
                                        <p:tgtEl>
                                          <p:spTgt spid="256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603">
                                            <p:txEl>
                                              <p:pRg st="3" end="3"/>
                                            </p:txEl>
                                          </p:spTgt>
                                        </p:tgtEl>
                                        <p:attrNameLst>
                                          <p:attrName>style.visibility</p:attrName>
                                        </p:attrNameLst>
                                      </p:cBhvr>
                                      <p:to>
                                        <p:strVal val="visible"/>
                                      </p:to>
                                    </p:set>
                                    <p:animEffect transition="in" filter="fade">
                                      <p:cBhvr>
                                        <p:cTn id="22" dur="1000"/>
                                        <p:tgtEl>
                                          <p:spTgt spid="256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969696"/>
            </a:gs>
            <a:gs pos="100000">
              <a:srgbClr val="FF0000"/>
            </a:gs>
          </a:gsLst>
          <a:lin ang="5400000" scaled="1"/>
        </a:gra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0"/>
            <a:ext cx="7467600" cy="715963"/>
          </a:xfrm>
        </p:spPr>
        <p:txBody>
          <a:bodyPr>
            <a:normAutofit fontScale="90000"/>
          </a:bodyPr>
          <a:lstStyle/>
          <a:p>
            <a:pPr eaLnBrk="1" fontAlgn="auto" hangingPunct="1">
              <a:spcAft>
                <a:spcPts val="0"/>
              </a:spcAft>
              <a:defRPr/>
            </a:pPr>
            <a:r>
              <a:rPr lang="en-US" sz="7200" dirty="0"/>
              <a:t>What is Fascism?</a:t>
            </a:r>
          </a:p>
        </p:txBody>
      </p:sp>
      <p:sp>
        <p:nvSpPr>
          <p:cNvPr id="26627" name="Rectangle 3"/>
          <p:cNvSpPr>
            <a:spLocks noGrp="1" noChangeArrowheads="1"/>
          </p:cNvSpPr>
          <p:nvPr>
            <p:ph idx="1"/>
          </p:nvPr>
        </p:nvSpPr>
        <p:spPr>
          <a:xfrm>
            <a:off x="0" y="685800"/>
            <a:ext cx="7467600" cy="6172200"/>
          </a:xfrm>
        </p:spPr>
        <p:txBody>
          <a:bodyPr/>
          <a:lstStyle/>
          <a:p>
            <a:pPr eaLnBrk="1" hangingPunct="1"/>
            <a:r>
              <a:rPr lang="en-US" sz="2800" smtClean="0"/>
              <a:t>Totalitarian ruler is always right</a:t>
            </a:r>
          </a:p>
          <a:p>
            <a:pPr eaLnBrk="1" hangingPunct="1"/>
            <a:r>
              <a:rPr lang="en-US" sz="2800" smtClean="0"/>
              <a:t>Compared to Communism</a:t>
            </a:r>
          </a:p>
          <a:p>
            <a:pPr lvl="1" eaLnBrk="1" hangingPunct="1"/>
            <a:r>
              <a:rPr lang="en-US" sz="2800" smtClean="0"/>
              <a:t>Communists – hopes for international change, world revolution of workers, won support among urban and agricultural workers (Poor people support)</a:t>
            </a:r>
          </a:p>
          <a:p>
            <a:pPr lvl="1" eaLnBrk="1" hangingPunct="1"/>
            <a:r>
              <a:rPr lang="en-US" sz="2800" smtClean="0"/>
              <a:t>Fascists – pursued nationalistic goals, won support among business leaders, wealthy landowners, lower middle class (Rich people support)</a:t>
            </a:r>
          </a:p>
          <a:p>
            <a:pPr lvl="1" eaLnBrk="1" hangingPunct="1"/>
            <a:r>
              <a:rPr lang="en-US" sz="2800" smtClean="0"/>
              <a:t>Similarities – Flourished during economic hard times by promoting extreme programs of social change</a:t>
            </a:r>
          </a:p>
        </p:txBody>
      </p:sp>
      <p:pic>
        <p:nvPicPr>
          <p:cNvPr id="26628" name="Picture 4"/>
          <p:cNvPicPr>
            <a:picLocks noChangeAspect="1" noChangeArrowheads="1"/>
          </p:cNvPicPr>
          <p:nvPr/>
        </p:nvPicPr>
        <p:blipFill>
          <a:blip r:embed="rId3"/>
          <a:srcRect/>
          <a:stretch>
            <a:fillRect/>
          </a:stretch>
        </p:blipFill>
        <p:spPr bwMode="auto">
          <a:xfrm>
            <a:off x="7319963" y="914400"/>
            <a:ext cx="1824037" cy="5105400"/>
          </a:xfrm>
          <a:prstGeom prst="rect">
            <a:avLst/>
          </a:prstGeom>
          <a:noFill/>
          <a:ln w="9525">
            <a:noFill/>
            <a:miter lim="800000"/>
            <a:headEnd/>
            <a:tailEnd/>
          </a:ln>
        </p:spPr>
      </p:pic>
      <p:sp>
        <p:nvSpPr>
          <p:cNvPr id="26629" name="TextBox 4"/>
          <p:cNvSpPr txBox="1">
            <a:spLocks noChangeArrowheads="1"/>
          </p:cNvSpPr>
          <p:nvPr/>
        </p:nvSpPr>
        <p:spPr bwMode="auto">
          <a:xfrm>
            <a:off x="7239000" y="5943600"/>
            <a:ext cx="1905000" cy="461963"/>
          </a:xfrm>
          <a:prstGeom prst="rect">
            <a:avLst/>
          </a:prstGeom>
          <a:noFill/>
          <a:ln w="9525">
            <a:noFill/>
            <a:miter lim="800000"/>
            <a:headEnd/>
            <a:tailEnd/>
          </a:ln>
        </p:spPr>
        <p:txBody>
          <a:bodyPr>
            <a:spAutoFit/>
          </a:bodyPr>
          <a:lstStyle/>
          <a:p>
            <a:pPr algn="ctr"/>
            <a:r>
              <a:rPr lang="en-US"/>
              <a:t>Fasces</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10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fade">
                                      <p:cBhvr>
                                        <p:cTn id="12" dur="1000"/>
                                        <p:tgtEl>
                                          <p:spTgt spid="26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fade">
                                      <p:cBhvr>
                                        <p:cTn id="17" dur="1000"/>
                                        <p:tgtEl>
                                          <p:spTgt spid="266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fade">
                                      <p:cBhvr>
                                        <p:cTn id="22" dur="1000"/>
                                        <p:tgtEl>
                                          <p:spTgt spid="266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627">
                                            <p:txEl>
                                              <p:pRg st="4" end="4"/>
                                            </p:txEl>
                                          </p:spTgt>
                                        </p:tgtEl>
                                        <p:attrNameLst>
                                          <p:attrName>style.visibility</p:attrName>
                                        </p:attrNameLst>
                                      </p:cBhvr>
                                      <p:to>
                                        <p:strVal val="visible"/>
                                      </p:to>
                                    </p:set>
                                    <p:animEffect transition="in" filter="fade">
                                      <p:cBhvr>
                                        <p:cTn id="27" dur="1000"/>
                                        <p:tgtEl>
                                          <p:spTgt spid="26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969696"/>
            </a:gs>
            <a:gs pos="100000">
              <a:srgbClr val="FF0000"/>
            </a:gs>
          </a:gsLst>
          <a:lin ang="5400000" scaled="1"/>
        </a:gra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normAutofit fontScale="90000"/>
          </a:bodyPr>
          <a:lstStyle/>
          <a:p>
            <a:pPr eaLnBrk="1" fontAlgn="auto" hangingPunct="1">
              <a:spcAft>
                <a:spcPts val="0"/>
              </a:spcAft>
              <a:defRPr/>
            </a:pPr>
            <a:r>
              <a:rPr lang="en-US" sz="8000"/>
              <a:t>What is Fascism?</a:t>
            </a:r>
          </a:p>
        </p:txBody>
      </p:sp>
      <p:sp>
        <p:nvSpPr>
          <p:cNvPr id="27651" name="Rectangle 3"/>
          <p:cNvSpPr>
            <a:spLocks noGrp="1" noChangeArrowheads="1"/>
          </p:cNvSpPr>
          <p:nvPr>
            <p:ph idx="1"/>
          </p:nvPr>
        </p:nvSpPr>
        <p:spPr>
          <a:xfrm>
            <a:off x="3886200" y="1219200"/>
            <a:ext cx="5257800" cy="5486400"/>
          </a:xfrm>
        </p:spPr>
        <p:txBody>
          <a:bodyPr/>
          <a:lstStyle/>
          <a:p>
            <a:pPr eaLnBrk="1" hangingPunct="1"/>
            <a:r>
              <a:rPr lang="en-US" sz="2800" smtClean="0"/>
              <a:t>Features of Totalitarian States</a:t>
            </a:r>
          </a:p>
          <a:p>
            <a:pPr lvl="1" eaLnBrk="1" hangingPunct="1"/>
            <a:r>
              <a:rPr lang="en-US" sz="2400" smtClean="0"/>
              <a:t>Single Party dictatorship</a:t>
            </a:r>
          </a:p>
          <a:p>
            <a:pPr lvl="1" eaLnBrk="1" hangingPunct="1"/>
            <a:r>
              <a:rPr lang="en-US" sz="2400" smtClean="0"/>
              <a:t>State control of the economy</a:t>
            </a:r>
          </a:p>
          <a:p>
            <a:pPr lvl="1" eaLnBrk="1" hangingPunct="1"/>
            <a:r>
              <a:rPr lang="en-US" sz="2400" smtClean="0"/>
              <a:t>Use of police spies and terror to enforce the will of the state</a:t>
            </a:r>
          </a:p>
          <a:p>
            <a:pPr lvl="1" eaLnBrk="1" hangingPunct="1"/>
            <a:r>
              <a:rPr lang="en-US" sz="2400" smtClean="0"/>
              <a:t>Strict censorship and Govt. monopoly of the media</a:t>
            </a:r>
          </a:p>
          <a:p>
            <a:pPr lvl="1" eaLnBrk="1" hangingPunct="1"/>
            <a:r>
              <a:rPr lang="en-US" sz="2400" smtClean="0"/>
              <a:t>Use of schools and media to indoctrinate and mobilize citizens</a:t>
            </a:r>
          </a:p>
          <a:p>
            <a:pPr lvl="1" eaLnBrk="1" hangingPunct="1"/>
            <a:r>
              <a:rPr lang="en-US" sz="2400" smtClean="0"/>
              <a:t>Unquestioning obedience to a single leader</a:t>
            </a:r>
          </a:p>
        </p:txBody>
      </p:sp>
      <p:pic>
        <p:nvPicPr>
          <p:cNvPr id="27652" name="Picture 4"/>
          <p:cNvPicPr>
            <a:picLocks noChangeAspect="1" noChangeArrowheads="1"/>
          </p:cNvPicPr>
          <p:nvPr/>
        </p:nvPicPr>
        <p:blipFill>
          <a:blip r:embed="rId3"/>
          <a:srcRect/>
          <a:stretch>
            <a:fillRect/>
          </a:stretch>
        </p:blipFill>
        <p:spPr bwMode="auto">
          <a:xfrm>
            <a:off x="0" y="2590800"/>
            <a:ext cx="4343400" cy="3213100"/>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2000"/>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fade">
                                      <p:cBhvr>
                                        <p:cTn id="12" dur="2000"/>
                                        <p:tgtEl>
                                          <p:spTgt spid="276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fade">
                                      <p:cBhvr>
                                        <p:cTn id="17" dur="2000"/>
                                        <p:tgtEl>
                                          <p:spTgt spid="276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fade">
                                      <p:cBhvr>
                                        <p:cTn id="22" dur="2000"/>
                                        <p:tgtEl>
                                          <p:spTgt spid="276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651">
                                            <p:txEl>
                                              <p:pRg st="4" end="4"/>
                                            </p:txEl>
                                          </p:spTgt>
                                        </p:tgtEl>
                                        <p:attrNameLst>
                                          <p:attrName>style.visibility</p:attrName>
                                        </p:attrNameLst>
                                      </p:cBhvr>
                                      <p:to>
                                        <p:strVal val="visible"/>
                                      </p:to>
                                    </p:set>
                                    <p:animEffect transition="in" filter="fade">
                                      <p:cBhvr>
                                        <p:cTn id="27" dur="2000"/>
                                        <p:tgtEl>
                                          <p:spTgt spid="276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651">
                                            <p:txEl>
                                              <p:pRg st="5" end="5"/>
                                            </p:txEl>
                                          </p:spTgt>
                                        </p:tgtEl>
                                        <p:attrNameLst>
                                          <p:attrName>style.visibility</p:attrName>
                                        </p:attrNameLst>
                                      </p:cBhvr>
                                      <p:to>
                                        <p:strVal val="visible"/>
                                      </p:to>
                                    </p:set>
                                    <p:animEffect transition="in" filter="fade">
                                      <p:cBhvr>
                                        <p:cTn id="32" dur="2000"/>
                                        <p:tgtEl>
                                          <p:spTgt spid="276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651">
                                            <p:txEl>
                                              <p:pRg st="6" end="6"/>
                                            </p:txEl>
                                          </p:spTgt>
                                        </p:tgtEl>
                                        <p:attrNameLst>
                                          <p:attrName>style.visibility</p:attrName>
                                        </p:attrNameLst>
                                      </p:cBhvr>
                                      <p:to>
                                        <p:strVal val="visible"/>
                                      </p:to>
                                    </p:set>
                                    <p:animEffect transition="in" filter="fade">
                                      <p:cBhvr>
                                        <p:cTn id="37" dur="2000"/>
                                        <p:tgtEl>
                                          <p:spTgt spid="276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969696"/>
            </a:gs>
            <a:gs pos="100000">
              <a:srgbClr val="FF0000"/>
            </a:gs>
          </a:gsLst>
          <a:lin ang="5400000" scaled="1"/>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0"/>
            <a:ext cx="7772400" cy="1143000"/>
          </a:xfrm>
        </p:spPr>
        <p:txBody>
          <a:bodyPr>
            <a:normAutofit fontScale="90000"/>
          </a:bodyPr>
          <a:lstStyle/>
          <a:p>
            <a:pPr eaLnBrk="1" fontAlgn="auto" hangingPunct="1">
              <a:spcAft>
                <a:spcPts val="0"/>
              </a:spcAft>
              <a:defRPr/>
            </a:pPr>
            <a:r>
              <a:rPr lang="en-US" sz="7200" dirty="0"/>
              <a:t>Problems in Russia</a:t>
            </a:r>
          </a:p>
        </p:txBody>
      </p:sp>
      <p:sp>
        <p:nvSpPr>
          <p:cNvPr id="4099" name="Rectangle 3"/>
          <p:cNvSpPr>
            <a:spLocks noGrp="1" noChangeArrowheads="1"/>
          </p:cNvSpPr>
          <p:nvPr>
            <p:ph idx="1"/>
          </p:nvPr>
        </p:nvSpPr>
        <p:spPr>
          <a:xfrm>
            <a:off x="0" y="1447800"/>
            <a:ext cx="5410200" cy="5410200"/>
          </a:xfrm>
        </p:spPr>
        <p:txBody>
          <a:bodyPr/>
          <a:lstStyle/>
          <a:p>
            <a:pPr eaLnBrk="1" hangingPunct="1"/>
            <a:r>
              <a:rPr lang="en-US" smtClean="0"/>
              <a:t>A majority of the population in Russia were peasants</a:t>
            </a:r>
          </a:p>
          <a:p>
            <a:pPr eaLnBrk="1" hangingPunct="1"/>
            <a:r>
              <a:rPr lang="en-US" smtClean="0"/>
              <a:t>Czar Nicholas II was reluctant to change</a:t>
            </a:r>
          </a:p>
          <a:p>
            <a:pPr lvl="1" eaLnBrk="1" hangingPunct="1"/>
            <a:r>
              <a:rPr lang="en-US" smtClean="0"/>
              <a:t>Russian Parliament = Duma</a:t>
            </a:r>
          </a:p>
          <a:p>
            <a:pPr lvl="1" eaLnBrk="1" hangingPunct="1"/>
            <a:r>
              <a:rPr lang="en-US" smtClean="0"/>
              <a:t>The Duma had no real power</a:t>
            </a:r>
          </a:p>
          <a:p>
            <a:pPr lvl="1" eaLnBrk="1" hangingPunct="1"/>
            <a:r>
              <a:rPr lang="en-US" smtClean="0"/>
              <a:t>Russia was a totalitarian state</a:t>
            </a:r>
          </a:p>
          <a:p>
            <a:pPr lvl="1" eaLnBrk="1" hangingPunct="1"/>
            <a:r>
              <a:rPr lang="en-US" smtClean="0"/>
              <a:t>All totalitarian governments have secret police</a:t>
            </a:r>
          </a:p>
          <a:p>
            <a:pPr lvl="1" eaLnBrk="1" hangingPunct="1"/>
            <a:r>
              <a:rPr lang="en-US" smtClean="0"/>
              <a:t>Russia’s was corrupt</a:t>
            </a:r>
          </a:p>
        </p:txBody>
      </p:sp>
      <p:pic>
        <p:nvPicPr>
          <p:cNvPr id="9220" name="Picture 4"/>
          <p:cNvPicPr>
            <a:picLocks noChangeAspect="1" noChangeArrowheads="1"/>
          </p:cNvPicPr>
          <p:nvPr/>
        </p:nvPicPr>
        <p:blipFill>
          <a:blip r:embed="rId3"/>
          <a:srcRect/>
          <a:stretch>
            <a:fillRect/>
          </a:stretch>
        </p:blipFill>
        <p:spPr bwMode="auto">
          <a:xfrm>
            <a:off x="5526088" y="1371600"/>
            <a:ext cx="3617912" cy="5029200"/>
          </a:xfrm>
          <a:prstGeom prst="rect">
            <a:avLst/>
          </a:prstGeom>
          <a:noFill/>
          <a:ln w="9525">
            <a:noFill/>
            <a:miter lim="800000"/>
            <a:headEnd/>
            <a:tailEnd/>
          </a:ln>
        </p:spPr>
      </p:pic>
      <p:sp>
        <p:nvSpPr>
          <p:cNvPr id="9221" name="TextBox 6"/>
          <p:cNvSpPr txBox="1">
            <a:spLocks noChangeArrowheads="1"/>
          </p:cNvSpPr>
          <p:nvPr/>
        </p:nvSpPr>
        <p:spPr bwMode="auto">
          <a:xfrm>
            <a:off x="5638800" y="6396038"/>
            <a:ext cx="3276600" cy="461962"/>
          </a:xfrm>
          <a:prstGeom prst="rect">
            <a:avLst/>
          </a:prstGeom>
          <a:noFill/>
          <a:ln w="9525">
            <a:noFill/>
            <a:miter lim="800000"/>
            <a:headEnd/>
            <a:tailEnd/>
          </a:ln>
        </p:spPr>
        <p:txBody>
          <a:bodyPr>
            <a:spAutoFit/>
          </a:bodyPr>
          <a:lstStyle/>
          <a:p>
            <a:pPr algn="ctr"/>
            <a:r>
              <a:rPr lang="en-US"/>
              <a:t>Czar Nicholas II</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10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fade">
                                      <p:cBhvr>
                                        <p:cTn id="12" dur="1000"/>
                                        <p:tgtEl>
                                          <p:spTgt spid="4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fade">
                                      <p:cBhvr>
                                        <p:cTn id="17" dur="1000"/>
                                        <p:tgtEl>
                                          <p:spTgt spid="40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Effect transition="in" filter="fade">
                                      <p:cBhvr>
                                        <p:cTn id="22" dur="1000"/>
                                        <p:tgtEl>
                                          <p:spTgt spid="40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Effect transition="in" filter="fade">
                                      <p:cBhvr>
                                        <p:cTn id="27" dur="1000"/>
                                        <p:tgtEl>
                                          <p:spTgt spid="40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099">
                                            <p:txEl>
                                              <p:pRg st="5" end="5"/>
                                            </p:txEl>
                                          </p:spTgt>
                                        </p:tgtEl>
                                        <p:attrNameLst>
                                          <p:attrName>style.visibility</p:attrName>
                                        </p:attrNameLst>
                                      </p:cBhvr>
                                      <p:to>
                                        <p:strVal val="visible"/>
                                      </p:to>
                                    </p:set>
                                    <p:animEffect transition="in" filter="fade">
                                      <p:cBhvr>
                                        <p:cTn id="32" dur="1000"/>
                                        <p:tgtEl>
                                          <p:spTgt spid="40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099">
                                            <p:txEl>
                                              <p:pRg st="6" end="6"/>
                                            </p:txEl>
                                          </p:spTgt>
                                        </p:tgtEl>
                                        <p:attrNameLst>
                                          <p:attrName>style.visibility</p:attrName>
                                        </p:attrNameLst>
                                      </p:cBhvr>
                                      <p:to>
                                        <p:strVal val="visible"/>
                                      </p:to>
                                    </p:set>
                                    <p:animEffect transition="in" filter="fade">
                                      <p:cBhvr>
                                        <p:cTn id="37" dur="1000"/>
                                        <p:tgtEl>
                                          <p:spTgt spid="40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969696"/>
            </a:gs>
            <a:gs pos="100000">
              <a:srgbClr val="FF0000"/>
            </a:gs>
          </a:gsLst>
          <a:lin ang="5400000" scaled="1"/>
        </a:gra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04800" y="0"/>
            <a:ext cx="5638800" cy="1905000"/>
          </a:xfrm>
        </p:spPr>
        <p:txBody>
          <a:bodyPr/>
          <a:lstStyle/>
          <a:p>
            <a:pPr eaLnBrk="1" hangingPunct="1"/>
            <a:r>
              <a:rPr lang="en-US" sz="5400" smtClean="0"/>
              <a:t>The Appeal of the Fascist State</a:t>
            </a:r>
          </a:p>
        </p:txBody>
      </p:sp>
      <p:sp>
        <p:nvSpPr>
          <p:cNvPr id="28675" name="Rectangle 3"/>
          <p:cNvSpPr>
            <a:spLocks noGrp="1" noChangeArrowheads="1"/>
          </p:cNvSpPr>
          <p:nvPr>
            <p:ph idx="1"/>
          </p:nvPr>
        </p:nvSpPr>
        <p:spPr>
          <a:xfrm>
            <a:off x="0" y="1676400"/>
            <a:ext cx="6019800" cy="5181600"/>
          </a:xfrm>
        </p:spPr>
        <p:txBody>
          <a:bodyPr/>
          <a:lstStyle/>
          <a:p>
            <a:pPr eaLnBrk="1" hangingPunct="1"/>
            <a:r>
              <a:rPr lang="en-US" smtClean="0"/>
              <a:t>Strong Govt.</a:t>
            </a:r>
          </a:p>
          <a:p>
            <a:pPr lvl="1" eaLnBrk="1" hangingPunct="1"/>
            <a:r>
              <a:rPr lang="en-US" smtClean="0"/>
              <a:t>Ended feuding</a:t>
            </a:r>
          </a:p>
          <a:p>
            <a:pPr lvl="1" eaLnBrk="1" hangingPunct="1"/>
            <a:r>
              <a:rPr lang="en-US" smtClean="0"/>
              <a:t>Intense national pride</a:t>
            </a:r>
          </a:p>
          <a:p>
            <a:pPr lvl="1" eaLnBrk="1" hangingPunct="1"/>
            <a:r>
              <a:rPr lang="en-US" smtClean="0"/>
              <a:t>Mussolini gave a sense of power and confidence to Italy</a:t>
            </a:r>
          </a:p>
          <a:p>
            <a:pPr lvl="1" eaLnBrk="1" hangingPunct="1"/>
            <a:r>
              <a:rPr lang="en-US" smtClean="0"/>
              <a:t>Outside nations praised Mussolini</a:t>
            </a:r>
          </a:p>
          <a:p>
            <a:pPr lvl="2" eaLnBrk="1" hangingPunct="1"/>
            <a:r>
              <a:rPr lang="en-US" smtClean="0"/>
              <a:t>Einstein, Freud and Gandhi praised as well</a:t>
            </a:r>
          </a:p>
          <a:p>
            <a:pPr lvl="3" eaLnBrk="1" hangingPunct="1"/>
            <a:r>
              <a:rPr lang="en-US" smtClean="0"/>
              <a:t>They later changed their minds</a:t>
            </a:r>
          </a:p>
        </p:txBody>
      </p:sp>
      <p:pic>
        <p:nvPicPr>
          <p:cNvPr id="28676" name="Picture 4"/>
          <p:cNvPicPr>
            <a:picLocks noChangeAspect="1" noChangeArrowheads="1"/>
          </p:cNvPicPr>
          <p:nvPr/>
        </p:nvPicPr>
        <p:blipFill>
          <a:blip r:embed="rId3"/>
          <a:srcRect/>
          <a:stretch>
            <a:fillRect/>
          </a:stretch>
        </p:blipFill>
        <p:spPr bwMode="auto">
          <a:xfrm>
            <a:off x="6070600" y="914400"/>
            <a:ext cx="2844800" cy="5743575"/>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20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fade">
                                      <p:cBhvr>
                                        <p:cTn id="12" dur="20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fade">
                                      <p:cBhvr>
                                        <p:cTn id="17" dur="2000"/>
                                        <p:tgtEl>
                                          <p:spTgt spid="286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Effect transition="in" filter="fade">
                                      <p:cBhvr>
                                        <p:cTn id="22" dur="2000"/>
                                        <p:tgtEl>
                                          <p:spTgt spid="286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675">
                                            <p:txEl>
                                              <p:pRg st="4" end="4"/>
                                            </p:txEl>
                                          </p:spTgt>
                                        </p:tgtEl>
                                        <p:attrNameLst>
                                          <p:attrName>style.visibility</p:attrName>
                                        </p:attrNameLst>
                                      </p:cBhvr>
                                      <p:to>
                                        <p:strVal val="visible"/>
                                      </p:to>
                                    </p:set>
                                    <p:animEffect transition="in" filter="fade">
                                      <p:cBhvr>
                                        <p:cTn id="27" dur="2000"/>
                                        <p:tgtEl>
                                          <p:spTgt spid="286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675">
                                            <p:txEl>
                                              <p:pRg st="5" end="5"/>
                                            </p:txEl>
                                          </p:spTgt>
                                        </p:tgtEl>
                                        <p:attrNameLst>
                                          <p:attrName>style.visibility</p:attrName>
                                        </p:attrNameLst>
                                      </p:cBhvr>
                                      <p:to>
                                        <p:strVal val="visible"/>
                                      </p:to>
                                    </p:set>
                                    <p:animEffect transition="in" filter="fade">
                                      <p:cBhvr>
                                        <p:cTn id="32" dur="2000"/>
                                        <p:tgtEl>
                                          <p:spTgt spid="2867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8675">
                                            <p:txEl>
                                              <p:pRg st="6" end="6"/>
                                            </p:txEl>
                                          </p:spTgt>
                                        </p:tgtEl>
                                        <p:attrNameLst>
                                          <p:attrName>style.visibility</p:attrName>
                                        </p:attrNameLst>
                                      </p:cBhvr>
                                      <p:to>
                                        <p:strVal val="visible"/>
                                      </p:to>
                                    </p:set>
                                    <p:animEffect transition="in" filter="fade">
                                      <p:cBhvr>
                                        <p:cTn id="37" dur="2000"/>
                                        <p:tgtEl>
                                          <p:spTgt spid="286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969696"/>
            </a:gs>
            <a:gs pos="100000">
              <a:srgbClr val="FF0000"/>
            </a:gs>
          </a:gsLst>
          <a:lin ang="5400000" scaled="1"/>
        </a:gra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0"/>
            <a:ext cx="7772400" cy="762000"/>
          </a:xfrm>
        </p:spPr>
        <p:txBody>
          <a:bodyPr/>
          <a:lstStyle/>
          <a:p>
            <a:pPr eaLnBrk="1" hangingPunct="1"/>
            <a:r>
              <a:rPr lang="en-US" sz="6000" smtClean="0"/>
              <a:t>The Rise of Mussolini</a:t>
            </a:r>
          </a:p>
        </p:txBody>
      </p:sp>
      <p:sp>
        <p:nvSpPr>
          <p:cNvPr id="29699" name="Rectangle 3"/>
          <p:cNvSpPr>
            <a:spLocks noGrp="1" noChangeArrowheads="1"/>
          </p:cNvSpPr>
          <p:nvPr>
            <p:ph idx="1"/>
          </p:nvPr>
        </p:nvSpPr>
        <p:spPr>
          <a:xfrm>
            <a:off x="0" y="762000"/>
            <a:ext cx="6096000" cy="6096000"/>
          </a:xfrm>
        </p:spPr>
        <p:txBody>
          <a:bodyPr/>
          <a:lstStyle/>
          <a:p>
            <a:pPr eaLnBrk="1" hangingPunct="1"/>
            <a:r>
              <a:rPr lang="en-US" sz="2400" smtClean="0"/>
              <a:t>Italy after the war</a:t>
            </a:r>
          </a:p>
          <a:p>
            <a:pPr lvl="1" eaLnBrk="1" hangingPunct="1"/>
            <a:r>
              <a:rPr lang="en-US" sz="2400" smtClean="0"/>
              <a:t>Upset with peace treaty</a:t>
            </a:r>
          </a:p>
          <a:p>
            <a:pPr lvl="1" eaLnBrk="1" hangingPunct="1"/>
            <a:r>
              <a:rPr lang="en-US" sz="2400" smtClean="0"/>
              <a:t>Economic and political turmoil</a:t>
            </a:r>
          </a:p>
          <a:p>
            <a:pPr eaLnBrk="1" hangingPunct="1"/>
            <a:r>
              <a:rPr lang="en-US" sz="2400" smtClean="0"/>
              <a:t>Fiery Speaker</a:t>
            </a:r>
          </a:p>
          <a:p>
            <a:pPr lvl="1" eaLnBrk="1" hangingPunct="1"/>
            <a:r>
              <a:rPr lang="en-US" sz="2400" smtClean="0">
                <a:hlinkClick r:id="rId3" action="ppaction://hlinkfile"/>
              </a:rPr>
              <a:t>Mussolini 1</a:t>
            </a:r>
            <a:endParaRPr lang="en-US" sz="2400" smtClean="0"/>
          </a:p>
          <a:p>
            <a:pPr lvl="1" eaLnBrk="1" hangingPunct="1"/>
            <a:r>
              <a:rPr lang="en-US" sz="2400" smtClean="0"/>
              <a:t>When speaking he commands attention</a:t>
            </a:r>
          </a:p>
          <a:p>
            <a:pPr lvl="1" eaLnBrk="1" hangingPunct="1"/>
            <a:r>
              <a:rPr lang="en-US" sz="2400" smtClean="0">
                <a:hlinkClick r:id="rId4" action="ppaction://hlinkfile"/>
              </a:rPr>
              <a:t>Mussolini 2</a:t>
            </a:r>
            <a:endParaRPr lang="en-US" sz="2400" smtClean="0"/>
          </a:p>
          <a:p>
            <a:pPr lvl="1" eaLnBrk="1" hangingPunct="1"/>
            <a:r>
              <a:rPr lang="en-US" sz="2400" smtClean="0"/>
              <a:t>1919 – organized veterans and other upset Italians into the Fascist party</a:t>
            </a:r>
          </a:p>
          <a:p>
            <a:pPr lvl="1" eaLnBrk="1" hangingPunct="1"/>
            <a:r>
              <a:rPr lang="en-US" sz="2400" smtClean="0"/>
              <a:t>Promised to end corruption and bring order to Italy</a:t>
            </a:r>
          </a:p>
          <a:p>
            <a:pPr lvl="1" eaLnBrk="1" hangingPunct="1"/>
            <a:r>
              <a:rPr lang="en-US" sz="2400" smtClean="0"/>
              <a:t>Promised to take Italy back to the days of Ancient Rome</a:t>
            </a:r>
          </a:p>
        </p:txBody>
      </p:sp>
      <p:pic>
        <p:nvPicPr>
          <p:cNvPr id="29700" name="Picture 5" descr="http://www.earthstation1.com/WWIIPics/Italy/Mussolini/MussoliniSemi-Profile.jpg"/>
          <p:cNvPicPr>
            <a:picLocks noChangeAspect="1" noChangeArrowheads="1"/>
          </p:cNvPicPr>
          <p:nvPr/>
        </p:nvPicPr>
        <p:blipFill>
          <a:blip r:embed="rId5"/>
          <a:srcRect/>
          <a:stretch>
            <a:fillRect/>
          </a:stretch>
        </p:blipFill>
        <p:spPr bwMode="auto">
          <a:xfrm>
            <a:off x="5943600" y="1066800"/>
            <a:ext cx="3200400" cy="4538663"/>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1000"/>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fade">
                                      <p:cBhvr>
                                        <p:cTn id="12" dur="1000"/>
                                        <p:tgtEl>
                                          <p:spTgt spid="296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fade">
                                      <p:cBhvr>
                                        <p:cTn id="17" dur="1000"/>
                                        <p:tgtEl>
                                          <p:spTgt spid="296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699">
                                            <p:txEl>
                                              <p:pRg st="3" end="3"/>
                                            </p:txEl>
                                          </p:spTgt>
                                        </p:tgtEl>
                                        <p:attrNameLst>
                                          <p:attrName>style.visibility</p:attrName>
                                        </p:attrNameLst>
                                      </p:cBhvr>
                                      <p:to>
                                        <p:strVal val="visible"/>
                                      </p:to>
                                    </p:set>
                                    <p:animEffect transition="in" filter="fade">
                                      <p:cBhvr>
                                        <p:cTn id="22" dur="1000"/>
                                        <p:tgtEl>
                                          <p:spTgt spid="296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699">
                                            <p:txEl>
                                              <p:pRg st="4" end="4"/>
                                            </p:txEl>
                                          </p:spTgt>
                                        </p:tgtEl>
                                        <p:attrNameLst>
                                          <p:attrName>style.visibility</p:attrName>
                                        </p:attrNameLst>
                                      </p:cBhvr>
                                      <p:to>
                                        <p:strVal val="visible"/>
                                      </p:to>
                                    </p:set>
                                    <p:animEffect transition="in" filter="fade">
                                      <p:cBhvr>
                                        <p:cTn id="27" dur="1000"/>
                                        <p:tgtEl>
                                          <p:spTgt spid="296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699">
                                            <p:txEl>
                                              <p:pRg st="5" end="5"/>
                                            </p:txEl>
                                          </p:spTgt>
                                        </p:tgtEl>
                                        <p:attrNameLst>
                                          <p:attrName>style.visibility</p:attrName>
                                        </p:attrNameLst>
                                      </p:cBhvr>
                                      <p:to>
                                        <p:strVal val="visible"/>
                                      </p:to>
                                    </p:set>
                                    <p:animEffect transition="in" filter="fade">
                                      <p:cBhvr>
                                        <p:cTn id="32" dur="1000"/>
                                        <p:tgtEl>
                                          <p:spTgt spid="296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699">
                                            <p:txEl>
                                              <p:pRg st="6" end="6"/>
                                            </p:txEl>
                                          </p:spTgt>
                                        </p:tgtEl>
                                        <p:attrNameLst>
                                          <p:attrName>style.visibility</p:attrName>
                                        </p:attrNameLst>
                                      </p:cBhvr>
                                      <p:to>
                                        <p:strVal val="visible"/>
                                      </p:to>
                                    </p:set>
                                    <p:animEffect transition="in" filter="fade">
                                      <p:cBhvr>
                                        <p:cTn id="37" dur="1000"/>
                                        <p:tgtEl>
                                          <p:spTgt spid="2969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9699">
                                            <p:txEl>
                                              <p:pRg st="7" end="7"/>
                                            </p:txEl>
                                          </p:spTgt>
                                        </p:tgtEl>
                                        <p:attrNameLst>
                                          <p:attrName>style.visibility</p:attrName>
                                        </p:attrNameLst>
                                      </p:cBhvr>
                                      <p:to>
                                        <p:strVal val="visible"/>
                                      </p:to>
                                    </p:set>
                                    <p:animEffect transition="in" filter="fade">
                                      <p:cBhvr>
                                        <p:cTn id="42" dur="1000"/>
                                        <p:tgtEl>
                                          <p:spTgt spid="2969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9699">
                                            <p:txEl>
                                              <p:pRg st="8" end="8"/>
                                            </p:txEl>
                                          </p:spTgt>
                                        </p:tgtEl>
                                        <p:attrNameLst>
                                          <p:attrName>style.visibility</p:attrName>
                                        </p:attrNameLst>
                                      </p:cBhvr>
                                      <p:to>
                                        <p:strVal val="visible"/>
                                      </p:to>
                                    </p:set>
                                    <p:animEffect transition="in" filter="fade">
                                      <p:cBhvr>
                                        <p:cTn id="47" dur="1000"/>
                                        <p:tgtEl>
                                          <p:spTgt spid="2969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9699">
                                            <p:txEl>
                                              <p:pRg st="9" end="9"/>
                                            </p:txEl>
                                          </p:spTgt>
                                        </p:tgtEl>
                                        <p:attrNameLst>
                                          <p:attrName>style.visibility</p:attrName>
                                        </p:attrNameLst>
                                      </p:cBhvr>
                                      <p:to>
                                        <p:strVal val="visible"/>
                                      </p:to>
                                    </p:set>
                                    <p:animEffect transition="in" filter="fade">
                                      <p:cBhvr>
                                        <p:cTn id="52" dur="1000"/>
                                        <p:tgtEl>
                                          <p:spTgt spid="296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969696"/>
            </a:gs>
            <a:gs pos="100000">
              <a:srgbClr val="FF0000"/>
            </a:gs>
          </a:gsLst>
          <a:lin ang="5400000" scaled="1"/>
        </a:gra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81000" y="0"/>
            <a:ext cx="7467600" cy="1143000"/>
          </a:xfrm>
        </p:spPr>
        <p:txBody>
          <a:bodyPr>
            <a:normAutofit fontScale="90000"/>
          </a:bodyPr>
          <a:lstStyle/>
          <a:p>
            <a:pPr eaLnBrk="1" fontAlgn="auto" hangingPunct="1">
              <a:spcAft>
                <a:spcPts val="0"/>
              </a:spcAft>
              <a:defRPr/>
            </a:pPr>
            <a:r>
              <a:rPr lang="en-US" sz="6600" dirty="0"/>
              <a:t>The Rise of Mussolini</a:t>
            </a:r>
          </a:p>
        </p:txBody>
      </p:sp>
      <p:sp>
        <p:nvSpPr>
          <p:cNvPr id="30723" name="Rectangle 3"/>
          <p:cNvSpPr>
            <a:spLocks noGrp="1" noChangeArrowheads="1"/>
          </p:cNvSpPr>
          <p:nvPr>
            <p:ph idx="1"/>
          </p:nvPr>
        </p:nvSpPr>
        <p:spPr>
          <a:xfrm>
            <a:off x="0" y="990600"/>
            <a:ext cx="5257800" cy="5867400"/>
          </a:xfrm>
        </p:spPr>
        <p:txBody>
          <a:bodyPr/>
          <a:lstStyle/>
          <a:p>
            <a:pPr eaLnBrk="1" hangingPunct="1">
              <a:lnSpc>
                <a:spcPct val="90000"/>
              </a:lnSpc>
            </a:pPr>
            <a:r>
              <a:rPr lang="en-US" smtClean="0"/>
              <a:t>Seizing Power</a:t>
            </a:r>
          </a:p>
          <a:p>
            <a:pPr lvl="1" eaLnBrk="1" hangingPunct="1">
              <a:lnSpc>
                <a:spcPct val="90000"/>
              </a:lnSpc>
            </a:pPr>
            <a:r>
              <a:rPr lang="en-US" smtClean="0"/>
              <a:t>Mussolini organized “combat squads” called the </a:t>
            </a:r>
            <a:r>
              <a:rPr lang="en-US" u="sng" smtClean="0"/>
              <a:t>Black Shirts</a:t>
            </a:r>
            <a:r>
              <a:rPr lang="en-US" smtClean="0"/>
              <a:t>.</a:t>
            </a:r>
          </a:p>
          <a:p>
            <a:pPr lvl="2" eaLnBrk="1" hangingPunct="1">
              <a:lnSpc>
                <a:spcPct val="90000"/>
              </a:lnSpc>
            </a:pPr>
            <a:r>
              <a:rPr lang="en-US" smtClean="0"/>
              <a:t>Through terror and intimidation, got rid of elected officials in N. Italy</a:t>
            </a:r>
          </a:p>
          <a:p>
            <a:pPr lvl="1" eaLnBrk="1" hangingPunct="1">
              <a:lnSpc>
                <a:spcPct val="90000"/>
              </a:lnSpc>
            </a:pPr>
            <a:r>
              <a:rPr lang="en-US" smtClean="0"/>
              <a:t>1922 – March on Rome</a:t>
            </a:r>
          </a:p>
          <a:p>
            <a:pPr lvl="2" eaLnBrk="1" hangingPunct="1">
              <a:lnSpc>
                <a:spcPct val="90000"/>
              </a:lnSpc>
            </a:pPr>
            <a:r>
              <a:rPr lang="en-US" smtClean="0"/>
              <a:t>Fascists planned to march on Rome, demanding Govt. to make change</a:t>
            </a:r>
          </a:p>
          <a:p>
            <a:pPr lvl="2" eaLnBrk="1" hangingPunct="1">
              <a:lnSpc>
                <a:spcPct val="90000"/>
              </a:lnSpc>
            </a:pPr>
            <a:r>
              <a:rPr lang="en-US" smtClean="0"/>
              <a:t>King Victor Emmanuel III wanted to avoid a civil war, offered Mussolini the position of Prime Minister</a:t>
            </a:r>
          </a:p>
        </p:txBody>
      </p:sp>
      <p:pic>
        <p:nvPicPr>
          <p:cNvPr id="30724" name="Picture 5" descr="Image:National Fascist Party logo.jpg">
            <a:hlinkClick r:id="rId3"/>
          </p:cNvPr>
          <p:cNvPicPr>
            <a:picLocks noChangeAspect="1" noChangeArrowheads="1"/>
          </p:cNvPicPr>
          <p:nvPr/>
        </p:nvPicPr>
        <p:blipFill>
          <a:blip r:embed="rId4"/>
          <a:srcRect/>
          <a:stretch>
            <a:fillRect/>
          </a:stretch>
        </p:blipFill>
        <p:spPr bwMode="auto">
          <a:xfrm>
            <a:off x="5486400" y="3124200"/>
            <a:ext cx="2514600" cy="3449638"/>
          </a:xfrm>
          <a:prstGeom prst="rect">
            <a:avLst/>
          </a:prstGeom>
          <a:noFill/>
          <a:ln w="9525">
            <a:noFill/>
            <a:miter lim="800000"/>
            <a:headEnd/>
            <a:tailEnd/>
          </a:ln>
        </p:spPr>
      </p:pic>
      <p:pic>
        <p:nvPicPr>
          <p:cNvPr id="30725" name="Picture 7" descr="Image:Fasces lictoriae.svg">
            <a:hlinkClick r:id="rId5"/>
          </p:cNvPr>
          <p:cNvPicPr>
            <a:picLocks noChangeAspect="1" noChangeArrowheads="1"/>
          </p:cNvPicPr>
          <p:nvPr/>
        </p:nvPicPr>
        <p:blipFill>
          <a:blip r:embed="rId6"/>
          <a:srcRect/>
          <a:stretch>
            <a:fillRect/>
          </a:stretch>
        </p:blipFill>
        <p:spPr bwMode="auto">
          <a:xfrm>
            <a:off x="7010400" y="0"/>
            <a:ext cx="2286000" cy="5715000"/>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1000"/>
                                        <p:tgtEl>
                                          <p:spTgt spid="30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fade">
                                      <p:cBhvr>
                                        <p:cTn id="12" dur="1000"/>
                                        <p:tgtEl>
                                          <p:spTgt spid="307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fade">
                                      <p:cBhvr>
                                        <p:cTn id="17" dur="1000"/>
                                        <p:tgtEl>
                                          <p:spTgt spid="307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23">
                                            <p:txEl>
                                              <p:pRg st="3" end="3"/>
                                            </p:txEl>
                                          </p:spTgt>
                                        </p:tgtEl>
                                        <p:attrNameLst>
                                          <p:attrName>style.visibility</p:attrName>
                                        </p:attrNameLst>
                                      </p:cBhvr>
                                      <p:to>
                                        <p:strVal val="visible"/>
                                      </p:to>
                                    </p:set>
                                    <p:animEffect transition="in" filter="fade">
                                      <p:cBhvr>
                                        <p:cTn id="22" dur="1000"/>
                                        <p:tgtEl>
                                          <p:spTgt spid="307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23">
                                            <p:txEl>
                                              <p:pRg st="4" end="4"/>
                                            </p:txEl>
                                          </p:spTgt>
                                        </p:tgtEl>
                                        <p:attrNameLst>
                                          <p:attrName>style.visibility</p:attrName>
                                        </p:attrNameLst>
                                      </p:cBhvr>
                                      <p:to>
                                        <p:strVal val="visible"/>
                                      </p:to>
                                    </p:set>
                                    <p:animEffect transition="in" filter="fade">
                                      <p:cBhvr>
                                        <p:cTn id="27" dur="1000"/>
                                        <p:tgtEl>
                                          <p:spTgt spid="307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23">
                                            <p:txEl>
                                              <p:pRg st="5" end="5"/>
                                            </p:txEl>
                                          </p:spTgt>
                                        </p:tgtEl>
                                        <p:attrNameLst>
                                          <p:attrName>style.visibility</p:attrName>
                                        </p:attrNameLst>
                                      </p:cBhvr>
                                      <p:to>
                                        <p:strVal val="visible"/>
                                      </p:to>
                                    </p:set>
                                    <p:animEffect transition="in" filter="fade">
                                      <p:cBhvr>
                                        <p:cTn id="32" dur="1000"/>
                                        <p:tgtEl>
                                          <p:spTgt spid="307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969696"/>
            </a:gs>
            <a:gs pos="100000">
              <a:srgbClr val="FF0000"/>
            </a:gs>
          </a:gsLst>
          <a:lin ang="5400000" scaled="1"/>
        </a:gra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533400" y="0"/>
            <a:ext cx="7772400" cy="685800"/>
          </a:xfrm>
        </p:spPr>
        <p:txBody>
          <a:bodyPr>
            <a:normAutofit fontScale="90000"/>
          </a:bodyPr>
          <a:lstStyle/>
          <a:p>
            <a:pPr eaLnBrk="1" fontAlgn="auto" hangingPunct="1">
              <a:spcAft>
                <a:spcPts val="0"/>
              </a:spcAft>
              <a:defRPr/>
            </a:pPr>
            <a:r>
              <a:rPr lang="en-US" sz="6600" dirty="0"/>
              <a:t>Mussolini’s Italy</a:t>
            </a:r>
          </a:p>
        </p:txBody>
      </p:sp>
      <p:sp>
        <p:nvSpPr>
          <p:cNvPr id="31747" name="Rectangle 3"/>
          <p:cNvSpPr>
            <a:spLocks noGrp="1" noChangeArrowheads="1"/>
          </p:cNvSpPr>
          <p:nvPr>
            <p:ph idx="1"/>
          </p:nvPr>
        </p:nvSpPr>
        <p:spPr>
          <a:xfrm>
            <a:off x="0" y="685800"/>
            <a:ext cx="5715000" cy="5943600"/>
          </a:xfrm>
        </p:spPr>
        <p:txBody>
          <a:bodyPr/>
          <a:lstStyle/>
          <a:p>
            <a:pPr eaLnBrk="1" hangingPunct="1">
              <a:lnSpc>
                <a:spcPct val="90000"/>
              </a:lnSpc>
            </a:pPr>
            <a:r>
              <a:rPr lang="en-US" smtClean="0"/>
              <a:t>Il Duce – “The Leader”</a:t>
            </a:r>
          </a:p>
          <a:p>
            <a:pPr lvl="1" eaLnBrk="1" hangingPunct="1">
              <a:lnSpc>
                <a:spcPct val="90000"/>
              </a:lnSpc>
            </a:pPr>
            <a:r>
              <a:rPr lang="en-US" smtClean="0"/>
              <a:t>In theory Italy remained a parliamentary monarchy</a:t>
            </a:r>
          </a:p>
          <a:p>
            <a:pPr lvl="1" eaLnBrk="1" hangingPunct="1">
              <a:lnSpc>
                <a:spcPct val="90000"/>
              </a:lnSpc>
            </a:pPr>
            <a:r>
              <a:rPr lang="en-US" smtClean="0"/>
              <a:t>In reality Italy was a dictatorship upheld by fascist violence and terror</a:t>
            </a:r>
          </a:p>
          <a:p>
            <a:pPr lvl="1" eaLnBrk="1" hangingPunct="1">
              <a:lnSpc>
                <a:spcPct val="90000"/>
              </a:lnSpc>
            </a:pPr>
            <a:r>
              <a:rPr lang="en-US" smtClean="0"/>
              <a:t>Mussolini feels that democracy is weak</a:t>
            </a:r>
          </a:p>
          <a:p>
            <a:pPr eaLnBrk="1" hangingPunct="1">
              <a:lnSpc>
                <a:spcPct val="90000"/>
              </a:lnSpc>
            </a:pPr>
            <a:r>
              <a:rPr lang="en-US" smtClean="0"/>
              <a:t>Economic Policy</a:t>
            </a:r>
          </a:p>
          <a:p>
            <a:pPr lvl="1" eaLnBrk="1" hangingPunct="1">
              <a:lnSpc>
                <a:spcPct val="90000"/>
              </a:lnSpc>
            </a:pPr>
            <a:r>
              <a:rPr lang="en-US" smtClean="0"/>
              <a:t>Fascism allows capitalism</a:t>
            </a:r>
          </a:p>
          <a:p>
            <a:pPr lvl="1" eaLnBrk="1" hangingPunct="1">
              <a:lnSpc>
                <a:spcPct val="90000"/>
              </a:lnSpc>
            </a:pPr>
            <a:r>
              <a:rPr lang="en-US" smtClean="0"/>
              <a:t>Economy comes under state control – corporate state</a:t>
            </a:r>
          </a:p>
          <a:p>
            <a:pPr lvl="1" eaLnBrk="1" hangingPunct="1">
              <a:lnSpc>
                <a:spcPct val="90000"/>
              </a:lnSpc>
            </a:pPr>
            <a:r>
              <a:rPr lang="en-US" smtClean="0"/>
              <a:t>Economy will improve at the expense of workers</a:t>
            </a:r>
          </a:p>
          <a:p>
            <a:pPr lvl="1" eaLnBrk="1" hangingPunct="1">
              <a:lnSpc>
                <a:spcPct val="90000"/>
              </a:lnSpc>
            </a:pPr>
            <a:r>
              <a:rPr lang="en-US" smtClean="0"/>
              <a:t>“The Trains always run on time”</a:t>
            </a:r>
          </a:p>
        </p:txBody>
      </p:sp>
      <p:pic>
        <p:nvPicPr>
          <p:cNvPr id="31748" name="Picture 4"/>
          <p:cNvPicPr>
            <a:picLocks noChangeAspect="1" noChangeArrowheads="1"/>
          </p:cNvPicPr>
          <p:nvPr/>
        </p:nvPicPr>
        <p:blipFill>
          <a:blip r:embed="rId3"/>
          <a:srcRect/>
          <a:stretch>
            <a:fillRect/>
          </a:stretch>
        </p:blipFill>
        <p:spPr bwMode="auto">
          <a:xfrm>
            <a:off x="5153025" y="3733800"/>
            <a:ext cx="3990975" cy="2362200"/>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fade">
                                      <p:cBhvr>
                                        <p:cTn id="7" dur="1000"/>
                                        <p:tgtEl>
                                          <p:spTgt spid="31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fade">
                                      <p:cBhvr>
                                        <p:cTn id="12" dur="1000"/>
                                        <p:tgtEl>
                                          <p:spTgt spid="317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Effect transition="in" filter="fade">
                                      <p:cBhvr>
                                        <p:cTn id="17" dur="1000"/>
                                        <p:tgtEl>
                                          <p:spTgt spid="317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747">
                                            <p:txEl>
                                              <p:pRg st="3" end="3"/>
                                            </p:txEl>
                                          </p:spTgt>
                                        </p:tgtEl>
                                        <p:attrNameLst>
                                          <p:attrName>style.visibility</p:attrName>
                                        </p:attrNameLst>
                                      </p:cBhvr>
                                      <p:to>
                                        <p:strVal val="visible"/>
                                      </p:to>
                                    </p:set>
                                    <p:animEffect transition="in" filter="fade">
                                      <p:cBhvr>
                                        <p:cTn id="22" dur="1000"/>
                                        <p:tgtEl>
                                          <p:spTgt spid="317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747">
                                            <p:txEl>
                                              <p:pRg st="4" end="4"/>
                                            </p:txEl>
                                          </p:spTgt>
                                        </p:tgtEl>
                                        <p:attrNameLst>
                                          <p:attrName>style.visibility</p:attrName>
                                        </p:attrNameLst>
                                      </p:cBhvr>
                                      <p:to>
                                        <p:strVal val="visible"/>
                                      </p:to>
                                    </p:set>
                                    <p:animEffect transition="in" filter="fade">
                                      <p:cBhvr>
                                        <p:cTn id="27" dur="1000"/>
                                        <p:tgtEl>
                                          <p:spTgt spid="317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747">
                                            <p:txEl>
                                              <p:pRg st="5" end="5"/>
                                            </p:txEl>
                                          </p:spTgt>
                                        </p:tgtEl>
                                        <p:attrNameLst>
                                          <p:attrName>style.visibility</p:attrName>
                                        </p:attrNameLst>
                                      </p:cBhvr>
                                      <p:to>
                                        <p:strVal val="visible"/>
                                      </p:to>
                                    </p:set>
                                    <p:animEffect transition="in" filter="fade">
                                      <p:cBhvr>
                                        <p:cTn id="32" dur="1000"/>
                                        <p:tgtEl>
                                          <p:spTgt spid="3174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747">
                                            <p:txEl>
                                              <p:pRg st="6" end="6"/>
                                            </p:txEl>
                                          </p:spTgt>
                                        </p:tgtEl>
                                        <p:attrNameLst>
                                          <p:attrName>style.visibility</p:attrName>
                                        </p:attrNameLst>
                                      </p:cBhvr>
                                      <p:to>
                                        <p:strVal val="visible"/>
                                      </p:to>
                                    </p:set>
                                    <p:animEffect transition="in" filter="fade">
                                      <p:cBhvr>
                                        <p:cTn id="37" dur="1000"/>
                                        <p:tgtEl>
                                          <p:spTgt spid="3174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1747">
                                            <p:txEl>
                                              <p:pRg st="7" end="7"/>
                                            </p:txEl>
                                          </p:spTgt>
                                        </p:tgtEl>
                                        <p:attrNameLst>
                                          <p:attrName>style.visibility</p:attrName>
                                        </p:attrNameLst>
                                      </p:cBhvr>
                                      <p:to>
                                        <p:strVal val="visible"/>
                                      </p:to>
                                    </p:set>
                                    <p:animEffect transition="in" filter="fade">
                                      <p:cBhvr>
                                        <p:cTn id="42" dur="1000"/>
                                        <p:tgtEl>
                                          <p:spTgt spid="3174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1747">
                                            <p:txEl>
                                              <p:pRg st="8" end="8"/>
                                            </p:txEl>
                                          </p:spTgt>
                                        </p:tgtEl>
                                        <p:attrNameLst>
                                          <p:attrName>style.visibility</p:attrName>
                                        </p:attrNameLst>
                                      </p:cBhvr>
                                      <p:to>
                                        <p:strVal val="visible"/>
                                      </p:to>
                                    </p:set>
                                    <p:animEffect transition="in" filter="fade">
                                      <p:cBhvr>
                                        <p:cTn id="47" dur="1000"/>
                                        <p:tgtEl>
                                          <p:spTgt spid="317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969696"/>
            </a:gs>
            <a:gs pos="100000">
              <a:srgbClr val="FF0000"/>
            </a:gs>
          </a:gsLst>
          <a:lin ang="5400000" scaled="1"/>
        </a:gra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0"/>
            <a:ext cx="7772400" cy="1143000"/>
          </a:xfrm>
        </p:spPr>
        <p:txBody>
          <a:bodyPr/>
          <a:lstStyle/>
          <a:p>
            <a:pPr eaLnBrk="1" hangingPunct="1"/>
            <a:r>
              <a:rPr lang="en-US" sz="6600" smtClean="0"/>
              <a:t>Mussolini’s Italy</a:t>
            </a:r>
          </a:p>
        </p:txBody>
      </p:sp>
      <p:sp>
        <p:nvSpPr>
          <p:cNvPr id="32771" name="Rectangle 3"/>
          <p:cNvSpPr>
            <a:spLocks noGrp="1" noChangeArrowheads="1"/>
          </p:cNvSpPr>
          <p:nvPr>
            <p:ph idx="1"/>
          </p:nvPr>
        </p:nvSpPr>
        <p:spPr>
          <a:xfrm>
            <a:off x="0" y="990600"/>
            <a:ext cx="5943600" cy="5486400"/>
          </a:xfrm>
        </p:spPr>
        <p:txBody>
          <a:bodyPr/>
          <a:lstStyle/>
          <a:p>
            <a:pPr eaLnBrk="1" hangingPunct="1">
              <a:lnSpc>
                <a:spcPct val="90000"/>
              </a:lnSpc>
            </a:pPr>
            <a:r>
              <a:rPr lang="en-US" smtClean="0"/>
              <a:t>Social Policies</a:t>
            </a:r>
          </a:p>
          <a:p>
            <a:pPr lvl="1" eaLnBrk="1" hangingPunct="1">
              <a:lnSpc>
                <a:spcPct val="90000"/>
              </a:lnSpc>
            </a:pPr>
            <a:r>
              <a:rPr lang="en-US" smtClean="0"/>
              <a:t>Glory of the state, not the individual</a:t>
            </a:r>
          </a:p>
          <a:p>
            <a:pPr lvl="1" eaLnBrk="1" hangingPunct="1">
              <a:lnSpc>
                <a:spcPct val="90000"/>
              </a:lnSpc>
            </a:pPr>
            <a:r>
              <a:rPr lang="en-US" smtClean="0"/>
              <a:t>Slogan – “Believe! Obey! Fight!”</a:t>
            </a:r>
          </a:p>
          <a:p>
            <a:pPr lvl="1" eaLnBrk="1" hangingPunct="1">
              <a:lnSpc>
                <a:spcPct val="90000"/>
              </a:lnSpc>
            </a:pPr>
            <a:r>
              <a:rPr lang="en-US" smtClean="0"/>
              <a:t>Men encouraged to be ruthless warriors</a:t>
            </a:r>
          </a:p>
          <a:p>
            <a:pPr lvl="1" eaLnBrk="1" hangingPunct="1">
              <a:lnSpc>
                <a:spcPct val="90000"/>
              </a:lnSpc>
            </a:pPr>
            <a:r>
              <a:rPr lang="en-US" smtClean="0"/>
              <a:t>Women called to win the battle of motherhood…14 children medal</a:t>
            </a:r>
          </a:p>
          <a:p>
            <a:pPr lvl="2" eaLnBrk="1" hangingPunct="1">
              <a:lnSpc>
                <a:spcPct val="90000"/>
              </a:lnSpc>
            </a:pPr>
            <a:r>
              <a:rPr lang="en-US" smtClean="0"/>
              <a:t>Women were not valued as workers</a:t>
            </a:r>
          </a:p>
          <a:p>
            <a:pPr lvl="2" eaLnBrk="1" hangingPunct="1">
              <a:lnSpc>
                <a:spcPct val="90000"/>
              </a:lnSpc>
            </a:pPr>
            <a:r>
              <a:rPr lang="en-US" smtClean="0"/>
              <a:t>Gold wedding bands traded in for iron ones that represented their contribution to a stronger nation</a:t>
            </a:r>
          </a:p>
        </p:txBody>
      </p:sp>
      <p:pic>
        <p:nvPicPr>
          <p:cNvPr id="32772" name="Picture 4"/>
          <p:cNvPicPr>
            <a:picLocks noChangeAspect="1" noChangeArrowheads="1"/>
          </p:cNvPicPr>
          <p:nvPr/>
        </p:nvPicPr>
        <p:blipFill>
          <a:blip r:embed="rId3"/>
          <a:srcRect/>
          <a:stretch>
            <a:fillRect/>
          </a:stretch>
        </p:blipFill>
        <p:spPr bwMode="auto">
          <a:xfrm>
            <a:off x="5867400" y="1143000"/>
            <a:ext cx="1708150" cy="2209800"/>
          </a:xfrm>
          <a:prstGeom prst="rect">
            <a:avLst/>
          </a:prstGeom>
          <a:noFill/>
          <a:ln w="9525">
            <a:noFill/>
            <a:miter lim="800000"/>
            <a:headEnd/>
            <a:tailEnd/>
          </a:ln>
        </p:spPr>
      </p:pic>
      <p:pic>
        <p:nvPicPr>
          <p:cNvPr id="32773" name="Picture 5"/>
          <p:cNvPicPr>
            <a:picLocks noChangeAspect="1" noChangeArrowheads="1"/>
          </p:cNvPicPr>
          <p:nvPr/>
        </p:nvPicPr>
        <p:blipFill>
          <a:blip r:embed="rId4"/>
          <a:srcRect/>
          <a:stretch>
            <a:fillRect/>
          </a:stretch>
        </p:blipFill>
        <p:spPr bwMode="auto">
          <a:xfrm>
            <a:off x="7543800" y="2971800"/>
            <a:ext cx="1600200" cy="2133600"/>
          </a:xfrm>
          <a:prstGeom prst="rect">
            <a:avLst/>
          </a:prstGeom>
          <a:noFill/>
          <a:ln w="9525">
            <a:noFill/>
            <a:miter lim="800000"/>
            <a:headEnd/>
            <a:tailEnd/>
          </a:ln>
        </p:spPr>
      </p:pic>
      <p:pic>
        <p:nvPicPr>
          <p:cNvPr id="32774" name="Picture 6"/>
          <p:cNvPicPr>
            <a:picLocks noChangeAspect="1" noChangeArrowheads="1"/>
          </p:cNvPicPr>
          <p:nvPr/>
        </p:nvPicPr>
        <p:blipFill>
          <a:blip r:embed="rId5"/>
          <a:srcRect/>
          <a:stretch>
            <a:fillRect/>
          </a:stretch>
        </p:blipFill>
        <p:spPr bwMode="auto">
          <a:xfrm>
            <a:off x="5867400" y="4876800"/>
            <a:ext cx="1700213" cy="1981200"/>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2000"/>
                                        <p:tgtEl>
                                          <p:spTgt spid="32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fade">
                                      <p:cBhvr>
                                        <p:cTn id="12" dur="2000"/>
                                        <p:tgtEl>
                                          <p:spTgt spid="327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Effect transition="in" filter="fade">
                                      <p:cBhvr>
                                        <p:cTn id="17" dur="2000"/>
                                        <p:tgtEl>
                                          <p:spTgt spid="327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771">
                                            <p:txEl>
                                              <p:pRg st="3" end="3"/>
                                            </p:txEl>
                                          </p:spTgt>
                                        </p:tgtEl>
                                        <p:attrNameLst>
                                          <p:attrName>style.visibility</p:attrName>
                                        </p:attrNameLst>
                                      </p:cBhvr>
                                      <p:to>
                                        <p:strVal val="visible"/>
                                      </p:to>
                                    </p:set>
                                    <p:animEffect transition="in" filter="fade">
                                      <p:cBhvr>
                                        <p:cTn id="22" dur="2000"/>
                                        <p:tgtEl>
                                          <p:spTgt spid="327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771">
                                            <p:txEl>
                                              <p:pRg st="4" end="4"/>
                                            </p:txEl>
                                          </p:spTgt>
                                        </p:tgtEl>
                                        <p:attrNameLst>
                                          <p:attrName>style.visibility</p:attrName>
                                        </p:attrNameLst>
                                      </p:cBhvr>
                                      <p:to>
                                        <p:strVal val="visible"/>
                                      </p:to>
                                    </p:set>
                                    <p:animEffect transition="in" filter="fade">
                                      <p:cBhvr>
                                        <p:cTn id="27" dur="2000"/>
                                        <p:tgtEl>
                                          <p:spTgt spid="327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771">
                                            <p:txEl>
                                              <p:pRg st="5" end="5"/>
                                            </p:txEl>
                                          </p:spTgt>
                                        </p:tgtEl>
                                        <p:attrNameLst>
                                          <p:attrName>style.visibility</p:attrName>
                                        </p:attrNameLst>
                                      </p:cBhvr>
                                      <p:to>
                                        <p:strVal val="visible"/>
                                      </p:to>
                                    </p:set>
                                    <p:animEffect transition="in" filter="fade">
                                      <p:cBhvr>
                                        <p:cTn id="32" dur="2000"/>
                                        <p:tgtEl>
                                          <p:spTgt spid="327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771">
                                            <p:txEl>
                                              <p:pRg st="6" end="6"/>
                                            </p:txEl>
                                          </p:spTgt>
                                        </p:tgtEl>
                                        <p:attrNameLst>
                                          <p:attrName>style.visibility</p:attrName>
                                        </p:attrNameLst>
                                      </p:cBhvr>
                                      <p:to>
                                        <p:strVal val="visible"/>
                                      </p:to>
                                    </p:set>
                                    <p:animEffect transition="in" filter="fade">
                                      <p:cBhvr>
                                        <p:cTn id="37" dur="2000"/>
                                        <p:tgtEl>
                                          <p:spTgt spid="327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969696"/>
            </a:gs>
            <a:gs pos="100000">
              <a:srgbClr val="FF0000"/>
            </a:gs>
          </a:gsLst>
          <a:lin ang="5400000" scaled="1"/>
        </a:gra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pPr eaLnBrk="1" fontAlgn="auto" hangingPunct="1">
              <a:spcAft>
                <a:spcPts val="0"/>
              </a:spcAft>
              <a:defRPr/>
            </a:pPr>
            <a:r>
              <a:rPr lang="en-US" sz="8000"/>
              <a:t>Mussolini’s Italy</a:t>
            </a:r>
          </a:p>
        </p:txBody>
      </p:sp>
      <p:sp>
        <p:nvSpPr>
          <p:cNvPr id="33795" name="Rectangle 3"/>
          <p:cNvSpPr>
            <a:spLocks noGrp="1" noChangeArrowheads="1"/>
          </p:cNvSpPr>
          <p:nvPr>
            <p:ph idx="1"/>
          </p:nvPr>
        </p:nvSpPr>
        <p:spPr>
          <a:xfrm>
            <a:off x="0" y="1447800"/>
            <a:ext cx="5257800" cy="5410200"/>
          </a:xfrm>
        </p:spPr>
        <p:txBody>
          <a:bodyPr/>
          <a:lstStyle/>
          <a:p>
            <a:pPr eaLnBrk="1" hangingPunct="1"/>
            <a:r>
              <a:rPr lang="en-US" smtClean="0"/>
              <a:t>Fascist Youth</a:t>
            </a:r>
          </a:p>
          <a:p>
            <a:pPr lvl="1" eaLnBrk="1" hangingPunct="1"/>
            <a:r>
              <a:rPr lang="en-US" smtClean="0"/>
              <a:t>Strict discipline – instill strong sense of patriotism</a:t>
            </a:r>
          </a:p>
          <a:p>
            <a:pPr lvl="1" eaLnBrk="1" hangingPunct="1"/>
            <a:r>
              <a:rPr lang="en-US" smtClean="0"/>
              <a:t>Youth group toughened children</a:t>
            </a:r>
          </a:p>
          <a:p>
            <a:pPr lvl="1" eaLnBrk="1" hangingPunct="1"/>
            <a:r>
              <a:rPr lang="en-US" smtClean="0"/>
              <a:t>Taught them to obey strict military discipline</a:t>
            </a:r>
          </a:p>
          <a:p>
            <a:pPr lvl="1" eaLnBrk="1" hangingPunct="1"/>
            <a:r>
              <a:rPr lang="en-US" smtClean="0"/>
              <a:t>Taught that Mussolini was always right</a:t>
            </a:r>
          </a:p>
          <a:p>
            <a:pPr lvl="1" eaLnBrk="1" hangingPunct="1"/>
            <a:r>
              <a:rPr lang="en-US" smtClean="0"/>
              <a:t>What is our American equivalent?</a:t>
            </a:r>
          </a:p>
        </p:txBody>
      </p:sp>
      <p:pic>
        <p:nvPicPr>
          <p:cNvPr id="33796" name="Picture 4"/>
          <p:cNvPicPr>
            <a:picLocks noChangeAspect="1" noChangeArrowheads="1"/>
          </p:cNvPicPr>
          <p:nvPr/>
        </p:nvPicPr>
        <p:blipFill>
          <a:blip r:embed="rId3"/>
          <a:srcRect/>
          <a:stretch>
            <a:fillRect/>
          </a:stretch>
        </p:blipFill>
        <p:spPr bwMode="auto">
          <a:xfrm>
            <a:off x="5162550" y="2590800"/>
            <a:ext cx="3981450" cy="3216275"/>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10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fade">
                                      <p:cBhvr>
                                        <p:cTn id="12" dur="1000"/>
                                        <p:tgtEl>
                                          <p:spTgt spid="337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fade">
                                      <p:cBhvr>
                                        <p:cTn id="17" dur="1000"/>
                                        <p:tgtEl>
                                          <p:spTgt spid="337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795">
                                            <p:txEl>
                                              <p:pRg st="3" end="3"/>
                                            </p:txEl>
                                          </p:spTgt>
                                        </p:tgtEl>
                                        <p:attrNameLst>
                                          <p:attrName>style.visibility</p:attrName>
                                        </p:attrNameLst>
                                      </p:cBhvr>
                                      <p:to>
                                        <p:strVal val="visible"/>
                                      </p:to>
                                    </p:set>
                                    <p:animEffect transition="in" filter="fade">
                                      <p:cBhvr>
                                        <p:cTn id="22" dur="1000"/>
                                        <p:tgtEl>
                                          <p:spTgt spid="337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795">
                                            <p:txEl>
                                              <p:pRg st="4" end="4"/>
                                            </p:txEl>
                                          </p:spTgt>
                                        </p:tgtEl>
                                        <p:attrNameLst>
                                          <p:attrName>style.visibility</p:attrName>
                                        </p:attrNameLst>
                                      </p:cBhvr>
                                      <p:to>
                                        <p:strVal val="visible"/>
                                      </p:to>
                                    </p:set>
                                    <p:animEffect transition="in" filter="fade">
                                      <p:cBhvr>
                                        <p:cTn id="27" dur="1000"/>
                                        <p:tgtEl>
                                          <p:spTgt spid="337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795">
                                            <p:txEl>
                                              <p:pRg st="5" end="5"/>
                                            </p:txEl>
                                          </p:spTgt>
                                        </p:tgtEl>
                                        <p:attrNameLst>
                                          <p:attrName>style.visibility</p:attrName>
                                        </p:attrNameLst>
                                      </p:cBhvr>
                                      <p:to>
                                        <p:strVal val="visible"/>
                                      </p:to>
                                    </p:set>
                                    <p:animEffect transition="in" filter="fade">
                                      <p:cBhvr>
                                        <p:cTn id="32" dur="1000"/>
                                        <p:tgtEl>
                                          <p:spTgt spid="337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953000" y="533400"/>
            <a:ext cx="4191000" cy="2819400"/>
          </a:xfrm>
        </p:spPr>
        <p:txBody>
          <a:bodyPr/>
          <a:lstStyle/>
          <a:p>
            <a:pPr eaLnBrk="1" hangingPunct="1"/>
            <a:r>
              <a:rPr lang="en-US" sz="5400" smtClean="0">
                <a:solidFill>
                  <a:srgbClr val="FF0000"/>
                </a:solidFill>
              </a:rPr>
              <a:t>Hitler and the Rise of Nazi Germany</a:t>
            </a:r>
          </a:p>
        </p:txBody>
      </p:sp>
    </p:spTree>
  </p:cSld>
  <p:clrMapOvr>
    <a:masterClrMapping/>
  </p:clrMapOvr>
  <p:transition spd="slow">
    <p:wheel spokes="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969696"/>
            </a:gs>
            <a:gs pos="100000">
              <a:srgbClr val="FF0000"/>
            </a:gs>
          </a:gsLst>
          <a:lin ang="5400000" scaled="1"/>
        </a:gra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0"/>
            <a:ext cx="9372600" cy="1143000"/>
          </a:xfrm>
        </p:spPr>
        <p:txBody>
          <a:bodyPr>
            <a:noAutofit/>
          </a:bodyPr>
          <a:lstStyle/>
          <a:p>
            <a:pPr algn="ctr" eaLnBrk="1" fontAlgn="auto" hangingPunct="1">
              <a:spcAft>
                <a:spcPts val="0"/>
              </a:spcAft>
              <a:defRPr/>
            </a:pPr>
            <a:r>
              <a:rPr lang="en-US" sz="4000" dirty="0"/>
              <a:t>Struggles of the Weimar Republic</a:t>
            </a:r>
          </a:p>
        </p:txBody>
      </p:sp>
      <p:sp>
        <p:nvSpPr>
          <p:cNvPr id="38915" name="Rectangle 3"/>
          <p:cNvSpPr>
            <a:spLocks noGrp="1" noChangeArrowheads="1"/>
          </p:cNvSpPr>
          <p:nvPr>
            <p:ph idx="1"/>
          </p:nvPr>
        </p:nvSpPr>
        <p:spPr>
          <a:xfrm>
            <a:off x="0" y="990600"/>
            <a:ext cx="5715000" cy="5867400"/>
          </a:xfrm>
        </p:spPr>
        <p:txBody>
          <a:bodyPr>
            <a:normAutofit/>
          </a:bodyPr>
          <a:lstStyle/>
          <a:p>
            <a:pPr marL="420624" indent="-384048" eaLnBrk="1" fontAlgn="auto" hangingPunct="1">
              <a:spcAft>
                <a:spcPts val="0"/>
              </a:spcAft>
              <a:defRPr/>
            </a:pPr>
            <a:r>
              <a:rPr lang="en-US" sz="3200" dirty="0" smtClean="0"/>
              <a:t>Weimar Republic signed the treaty of Versailles</a:t>
            </a:r>
          </a:p>
          <a:p>
            <a:pPr marL="420624" indent="-384048" eaLnBrk="1" fontAlgn="auto" hangingPunct="1">
              <a:spcAft>
                <a:spcPts val="0"/>
              </a:spcAft>
              <a:defRPr/>
            </a:pPr>
            <a:r>
              <a:rPr lang="en-US" sz="3200" dirty="0" smtClean="0"/>
              <a:t>Weimar Republic rules in between Kaiser Wilhelm II and Hitler</a:t>
            </a:r>
          </a:p>
          <a:p>
            <a:pPr marL="420624" indent="-384048" eaLnBrk="1" fontAlgn="auto" hangingPunct="1">
              <a:spcAft>
                <a:spcPts val="0"/>
              </a:spcAft>
              <a:defRPr/>
            </a:pPr>
            <a:r>
              <a:rPr lang="en-US" sz="3200" dirty="0" smtClean="0"/>
              <a:t>This government was too liberal and weak</a:t>
            </a:r>
          </a:p>
          <a:p>
            <a:pPr marL="420624" indent="-384048" eaLnBrk="1" fontAlgn="auto" hangingPunct="1">
              <a:spcAft>
                <a:spcPts val="0"/>
              </a:spcAft>
              <a:defRPr/>
            </a:pPr>
            <a:r>
              <a:rPr lang="en-US" sz="3200" dirty="0" smtClean="0"/>
              <a:t>Most Germans were angry with the Treaty of Versailles</a:t>
            </a:r>
            <a:endParaRPr lang="en-US" sz="2800" dirty="0"/>
          </a:p>
        </p:txBody>
      </p:sp>
      <p:pic>
        <p:nvPicPr>
          <p:cNvPr id="36869" name="Picture 5" descr="http://upload.wikimedia.org/wikipedia/commons/thumb/c/c4/Flag_of_Weimar_Republic_(defence_minister_1921).svg/800px-Flag_of_Weimar_Republic_(defence_minister_1921).svg.png"/>
          <p:cNvPicPr>
            <a:picLocks noChangeAspect="1" noChangeArrowheads="1"/>
          </p:cNvPicPr>
          <p:nvPr/>
        </p:nvPicPr>
        <p:blipFill>
          <a:blip r:embed="rId3"/>
          <a:srcRect/>
          <a:stretch>
            <a:fillRect/>
          </a:stretch>
        </p:blipFill>
        <p:spPr bwMode="auto">
          <a:xfrm>
            <a:off x="5791200" y="2057400"/>
            <a:ext cx="3352800" cy="2233804"/>
          </a:xfrm>
          <a:prstGeom prst="rect">
            <a:avLst/>
          </a:prstGeom>
          <a:noFill/>
        </p:spPr>
      </p:pic>
      <p:sp>
        <p:nvSpPr>
          <p:cNvPr id="5" name="TextBox 4"/>
          <p:cNvSpPr txBox="1"/>
          <p:nvPr/>
        </p:nvSpPr>
        <p:spPr>
          <a:xfrm>
            <a:off x="5791200" y="4495800"/>
            <a:ext cx="3352800" cy="461665"/>
          </a:xfrm>
          <a:prstGeom prst="rect">
            <a:avLst/>
          </a:prstGeom>
          <a:noFill/>
        </p:spPr>
        <p:txBody>
          <a:bodyPr wrap="square" rtlCol="0">
            <a:spAutoFit/>
          </a:bodyPr>
          <a:lstStyle/>
          <a:p>
            <a:pPr algn="ctr"/>
            <a:r>
              <a:rPr lang="en-US" dirty="0" smtClean="0"/>
              <a:t>Flag of Weimar Rep.</a:t>
            </a:r>
            <a:endParaRPr lang="en-US" dirty="0"/>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2000"/>
                                        <p:tgtEl>
                                          <p:spTgt spid="38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915">
                                            <p:txEl>
                                              <p:pRg st="1" end="1"/>
                                            </p:txEl>
                                          </p:spTgt>
                                        </p:tgtEl>
                                        <p:attrNameLst>
                                          <p:attrName>style.visibility</p:attrName>
                                        </p:attrNameLst>
                                      </p:cBhvr>
                                      <p:to>
                                        <p:strVal val="visible"/>
                                      </p:to>
                                    </p:set>
                                    <p:animEffect transition="in" filter="fade">
                                      <p:cBhvr>
                                        <p:cTn id="12" dur="2000"/>
                                        <p:tgtEl>
                                          <p:spTgt spid="389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915">
                                            <p:txEl>
                                              <p:pRg st="2" end="2"/>
                                            </p:txEl>
                                          </p:spTgt>
                                        </p:tgtEl>
                                        <p:attrNameLst>
                                          <p:attrName>style.visibility</p:attrName>
                                        </p:attrNameLst>
                                      </p:cBhvr>
                                      <p:to>
                                        <p:strVal val="visible"/>
                                      </p:to>
                                    </p:set>
                                    <p:animEffect transition="in" filter="fade">
                                      <p:cBhvr>
                                        <p:cTn id="17" dur="2000"/>
                                        <p:tgtEl>
                                          <p:spTgt spid="389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915">
                                            <p:txEl>
                                              <p:pRg st="3" end="3"/>
                                            </p:txEl>
                                          </p:spTgt>
                                        </p:tgtEl>
                                        <p:attrNameLst>
                                          <p:attrName>style.visibility</p:attrName>
                                        </p:attrNameLst>
                                      </p:cBhvr>
                                      <p:to>
                                        <p:strVal val="visible"/>
                                      </p:to>
                                    </p:set>
                                    <p:animEffect transition="in" filter="fade">
                                      <p:cBhvr>
                                        <p:cTn id="22" dur="2000"/>
                                        <p:tgtEl>
                                          <p:spTgt spid="389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969696"/>
            </a:gs>
            <a:gs pos="100000">
              <a:srgbClr val="FF0000"/>
            </a:gs>
          </a:gsLst>
          <a:lin ang="5400000" scaled="1"/>
        </a:gra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352800" y="304800"/>
            <a:ext cx="5791200" cy="1143000"/>
          </a:xfrm>
        </p:spPr>
        <p:txBody>
          <a:bodyPr>
            <a:normAutofit fontScale="90000"/>
          </a:bodyPr>
          <a:lstStyle/>
          <a:p>
            <a:pPr eaLnBrk="1" fontAlgn="auto" hangingPunct="1">
              <a:spcAft>
                <a:spcPts val="0"/>
              </a:spcAft>
              <a:defRPr/>
            </a:pPr>
            <a:r>
              <a:rPr lang="en-US" sz="5400"/>
              <a:t>Struggles of the Weimar Republic</a:t>
            </a:r>
          </a:p>
        </p:txBody>
      </p:sp>
      <p:sp>
        <p:nvSpPr>
          <p:cNvPr id="39939" name="Rectangle 3"/>
          <p:cNvSpPr>
            <a:spLocks noGrp="1" noChangeArrowheads="1"/>
          </p:cNvSpPr>
          <p:nvPr>
            <p:ph idx="1"/>
          </p:nvPr>
        </p:nvSpPr>
        <p:spPr>
          <a:xfrm>
            <a:off x="0" y="2133600"/>
            <a:ext cx="5562600" cy="4572000"/>
          </a:xfrm>
        </p:spPr>
        <p:txBody>
          <a:bodyPr/>
          <a:lstStyle/>
          <a:p>
            <a:pPr eaLnBrk="1" hangingPunct="1"/>
            <a:r>
              <a:rPr lang="en-US" dirty="0" smtClean="0"/>
              <a:t>German money (Mark) went through serious inflation</a:t>
            </a:r>
          </a:p>
          <a:p>
            <a:pPr eaLnBrk="1" hangingPunct="1"/>
            <a:r>
              <a:rPr lang="en-US" dirty="0" smtClean="0"/>
              <a:t>Government begins to print a lot of money</a:t>
            </a:r>
          </a:p>
          <a:p>
            <a:pPr lvl="1" eaLnBrk="1" hangingPunct="1"/>
            <a:r>
              <a:rPr lang="en-US" dirty="0" smtClean="0"/>
              <a:t>Something that cost 100 marcs in 1919 cost 900,000 marks in 1924</a:t>
            </a:r>
          </a:p>
          <a:p>
            <a:pPr eaLnBrk="1" hangingPunct="1"/>
            <a:r>
              <a:rPr lang="en-US" dirty="0" smtClean="0"/>
              <a:t>The German economy begins to recover until the great depression hits</a:t>
            </a:r>
          </a:p>
        </p:txBody>
      </p:sp>
      <p:pic>
        <p:nvPicPr>
          <p:cNvPr id="37892" name="Picture 4"/>
          <p:cNvPicPr>
            <a:picLocks noChangeAspect="1" noChangeArrowheads="1"/>
          </p:cNvPicPr>
          <p:nvPr/>
        </p:nvPicPr>
        <p:blipFill>
          <a:blip r:embed="rId3"/>
          <a:srcRect/>
          <a:stretch>
            <a:fillRect/>
          </a:stretch>
        </p:blipFill>
        <p:spPr bwMode="auto">
          <a:xfrm>
            <a:off x="5514975" y="1905000"/>
            <a:ext cx="3629025" cy="4953000"/>
          </a:xfrm>
          <a:prstGeom prst="rect">
            <a:avLst/>
          </a:prstGeom>
          <a:noFill/>
          <a:ln w="9525">
            <a:noFill/>
            <a:miter lim="800000"/>
            <a:headEnd/>
            <a:tailEnd/>
          </a:ln>
        </p:spPr>
      </p:pic>
      <p:pic>
        <p:nvPicPr>
          <p:cNvPr id="37893" name="Picture 5"/>
          <p:cNvPicPr>
            <a:picLocks noChangeAspect="1" noChangeArrowheads="1"/>
          </p:cNvPicPr>
          <p:nvPr/>
        </p:nvPicPr>
        <p:blipFill>
          <a:blip r:embed="rId4"/>
          <a:srcRect/>
          <a:stretch>
            <a:fillRect/>
          </a:stretch>
        </p:blipFill>
        <p:spPr bwMode="auto">
          <a:xfrm>
            <a:off x="0" y="0"/>
            <a:ext cx="3200400" cy="2129155"/>
          </a:xfrm>
          <a:prstGeom prst="rect">
            <a:avLst/>
          </a:prstGeom>
          <a:noFill/>
          <a:ln w="9525">
            <a:noFill/>
            <a:miter lim="800000"/>
            <a:headEnd/>
            <a:tailEnd/>
          </a:ln>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2000"/>
                                        <p:tgtEl>
                                          <p:spTgt spid="39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fade">
                                      <p:cBhvr>
                                        <p:cTn id="12" dur="2000"/>
                                        <p:tgtEl>
                                          <p:spTgt spid="399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fade">
                                      <p:cBhvr>
                                        <p:cTn id="17" dur="2000"/>
                                        <p:tgtEl>
                                          <p:spTgt spid="399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939">
                                            <p:txEl>
                                              <p:pRg st="3" end="3"/>
                                            </p:txEl>
                                          </p:spTgt>
                                        </p:tgtEl>
                                        <p:attrNameLst>
                                          <p:attrName>style.visibility</p:attrName>
                                        </p:attrNameLst>
                                      </p:cBhvr>
                                      <p:to>
                                        <p:strVal val="visible"/>
                                      </p:to>
                                    </p:set>
                                    <p:animEffect transition="in" filter="fade">
                                      <p:cBhvr>
                                        <p:cTn id="22" dur="2000"/>
                                        <p:tgtEl>
                                          <p:spTgt spid="399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657600" y="533400"/>
            <a:ext cx="4800600" cy="1143000"/>
          </a:xfrm>
        </p:spPr>
        <p:txBody>
          <a:bodyPr/>
          <a:lstStyle/>
          <a:p>
            <a:pPr eaLnBrk="1" hangingPunct="1"/>
            <a:r>
              <a:rPr lang="en-US" sz="6600" smtClean="0">
                <a:solidFill>
                  <a:srgbClr val="FF0000"/>
                </a:solidFill>
              </a:rPr>
              <a:t>Adolf Hitler</a:t>
            </a:r>
          </a:p>
        </p:txBody>
      </p:sp>
      <p:sp>
        <p:nvSpPr>
          <p:cNvPr id="40963" name="Rectangle 3"/>
          <p:cNvSpPr>
            <a:spLocks noGrp="1" noChangeArrowheads="1"/>
          </p:cNvSpPr>
          <p:nvPr>
            <p:ph idx="1"/>
          </p:nvPr>
        </p:nvSpPr>
        <p:spPr>
          <a:xfrm>
            <a:off x="0" y="1752600"/>
            <a:ext cx="3886200" cy="5105400"/>
          </a:xfrm>
        </p:spPr>
        <p:txBody>
          <a:bodyPr/>
          <a:lstStyle/>
          <a:p>
            <a:pPr eaLnBrk="1" hangingPunct="1"/>
            <a:r>
              <a:rPr lang="en-US" sz="3600" dirty="0" smtClean="0">
                <a:solidFill>
                  <a:srgbClr val="FF0000"/>
                </a:solidFill>
              </a:rPr>
              <a:t>Joins the Nazi party</a:t>
            </a:r>
          </a:p>
          <a:p>
            <a:pPr eaLnBrk="1" hangingPunct="1"/>
            <a:r>
              <a:rPr lang="en-US" sz="3600" dirty="0" smtClean="0">
                <a:solidFill>
                  <a:srgbClr val="FF0000"/>
                </a:solidFill>
              </a:rPr>
              <a:t>Forms his group known as the Brown Shirts or Storm Troopers</a:t>
            </a:r>
            <a:endParaRPr lang="en-US" sz="3200" dirty="0" smtClean="0">
              <a:solidFill>
                <a:srgbClr val="FF0000"/>
              </a:solidFill>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fade">
                                      <p:cBhvr>
                                        <p:cTn id="7" dur="2000"/>
                                        <p:tgtEl>
                                          <p:spTgt spid="40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fade">
                                      <p:cBhvr>
                                        <p:cTn id="12" dur="2000"/>
                                        <p:tgtEl>
                                          <p:spTgt spid="409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969696"/>
            </a:gs>
            <a:gs pos="100000">
              <a:srgbClr val="FF0000"/>
            </a:gs>
          </a:gsLst>
          <a:lin ang="5400000" scaled="1"/>
        </a:gra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0" y="685800"/>
            <a:ext cx="4419600" cy="1143000"/>
          </a:xfrm>
        </p:spPr>
        <p:txBody>
          <a:bodyPr>
            <a:normAutofit fontScale="90000"/>
          </a:bodyPr>
          <a:lstStyle/>
          <a:p>
            <a:pPr eaLnBrk="1" fontAlgn="auto" hangingPunct="1">
              <a:spcAft>
                <a:spcPts val="0"/>
              </a:spcAft>
              <a:defRPr/>
            </a:pPr>
            <a:r>
              <a:rPr lang="en-US" sz="6600"/>
              <a:t>WWI and Russia</a:t>
            </a:r>
          </a:p>
        </p:txBody>
      </p:sp>
      <p:sp>
        <p:nvSpPr>
          <p:cNvPr id="5123" name="Rectangle 3"/>
          <p:cNvSpPr>
            <a:spLocks noGrp="1" noChangeArrowheads="1"/>
          </p:cNvSpPr>
          <p:nvPr>
            <p:ph idx="1"/>
          </p:nvPr>
        </p:nvSpPr>
        <p:spPr>
          <a:xfrm>
            <a:off x="0" y="2895600"/>
            <a:ext cx="6096000" cy="3962400"/>
          </a:xfrm>
        </p:spPr>
        <p:txBody>
          <a:bodyPr/>
          <a:lstStyle/>
          <a:p>
            <a:pPr eaLnBrk="1" hangingPunct="1"/>
            <a:r>
              <a:rPr lang="en-US" smtClean="0"/>
              <a:t>Russian army poorly equipped</a:t>
            </a:r>
          </a:p>
          <a:p>
            <a:pPr lvl="1" eaLnBrk="1" hangingPunct="1"/>
            <a:r>
              <a:rPr lang="en-US" smtClean="0"/>
              <a:t>This led to huge casualty rates</a:t>
            </a:r>
          </a:p>
          <a:p>
            <a:pPr eaLnBrk="1" hangingPunct="1"/>
            <a:r>
              <a:rPr lang="en-US" smtClean="0"/>
              <a:t>Czar goes to the front</a:t>
            </a:r>
          </a:p>
          <a:p>
            <a:pPr lvl="1" eaLnBrk="1" hangingPunct="1"/>
            <a:r>
              <a:rPr lang="en-US" smtClean="0"/>
              <a:t>Czar leaves Alexandra (Czarina) and Rasputin to run the Govt.</a:t>
            </a:r>
          </a:p>
          <a:p>
            <a:pPr lvl="1" eaLnBrk="1" hangingPunct="1"/>
            <a:r>
              <a:rPr lang="en-US" smtClean="0"/>
              <a:t>The Russian citizens viewed this govt. as corrupt</a:t>
            </a:r>
          </a:p>
        </p:txBody>
      </p:sp>
      <p:pic>
        <p:nvPicPr>
          <p:cNvPr id="10244" name="Picture 4"/>
          <p:cNvPicPr>
            <a:picLocks noChangeAspect="1" noChangeArrowheads="1"/>
          </p:cNvPicPr>
          <p:nvPr/>
        </p:nvPicPr>
        <p:blipFill>
          <a:blip r:embed="rId3"/>
          <a:srcRect/>
          <a:stretch>
            <a:fillRect/>
          </a:stretch>
        </p:blipFill>
        <p:spPr bwMode="auto">
          <a:xfrm>
            <a:off x="0" y="0"/>
            <a:ext cx="4286250" cy="2857500"/>
          </a:xfrm>
          <a:prstGeom prst="rect">
            <a:avLst/>
          </a:prstGeom>
          <a:noFill/>
          <a:ln w="9525">
            <a:noFill/>
            <a:miter lim="800000"/>
            <a:headEnd/>
            <a:tailEnd/>
          </a:ln>
        </p:spPr>
      </p:pic>
      <p:pic>
        <p:nvPicPr>
          <p:cNvPr id="10245" name="Picture 5"/>
          <p:cNvPicPr>
            <a:picLocks noChangeAspect="1" noChangeArrowheads="1"/>
          </p:cNvPicPr>
          <p:nvPr/>
        </p:nvPicPr>
        <p:blipFill>
          <a:blip r:embed="rId4"/>
          <a:srcRect/>
          <a:stretch>
            <a:fillRect/>
          </a:stretch>
        </p:blipFill>
        <p:spPr bwMode="auto">
          <a:xfrm>
            <a:off x="6102350" y="2819400"/>
            <a:ext cx="3041650" cy="4038600"/>
          </a:xfrm>
          <a:prstGeom prst="rect">
            <a:avLst/>
          </a:prstGeom>
          <a:noFill/>
          <a:ln w="9525">
            <a:noFill/>
            <a:miter lim="800000"/>
            <a:headEnd/>
            <a:tailEnd/>
          </a:ln>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10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10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10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10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969696"/>
            </a:gs>
            <a:gs pos="100000">
              <a:srgbClr val="FF0000"/>
            </a:gs>
          </a:gsLst>
          <a:lin ang="5400000" scaled="1"/>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0"/>
            <a:ext cx="5181600" cy="838200"/>
          </a:xfrm>
        </p:spPr>
        <p:txBody>
          <a:bodyPr>
            <a:normAutofit fontScale="90000"/>
          </a:bodyPr>
          <a:lstStyle/>
          <a:p>
            <a:pPr eaLnBrk="1" fontAlgn="auto" hangingPunct="1">
              <a:spcAft>
                <a:spcPts val="0"/>
              </a:spcAft>
              <a:defRPr/>
            </a:pPr>
            <a:r>
              <a:rPr lang="en-US" sz="7200" dirty="0"/>
              <a:t>Adolf Hitler</a:t>
            </a:r>
          </a:p>
        </p:txBody>
      </p:sp>
      <p:sp>
        <p:nvSpPr>
          <p:cNvPr id="41987" name="Rectangle 3"/>
          <p:cNvSpPr>
            <a:spLocks noGrp="1" noChangeArrowheads="1"/>
          </p:cNvSpPr>
          <p:nvPr>
            <p:ph idx="1"/>
          </p:nvPr>
        </p:nvSpPr>
        <p:spPr>
          <a:xfrm>
            <a:off x="0" y="762000"/>
            <a:ext cx="5486400" cy="6096000"/>
          </a:xfrm>
        </p:spPr>
        <p:txBody>
          <a:bodyPr/>
          <a:lstStyle/>
          <a:p>
            <a:pPr eaLnBrk="1" hangingPunct="1"/>
            <a:r>
              <a:rPr lang="en-US" dirty="0" smtClean="0"/>
              <a:t>Hitler writes Mein </a:t>
            </a:r>
            <a:r>
              <a:rPr lang="en-US" dirty="0" err="1" smtClean="0"/>
              <a:t>Kampf</a:t>
            </a:r>
            <a:endParaRPr lang="en-US" dirty="0" smtClean="0"/>
          </a:p>
          <a:p>
            <a:pPr lvl="1" eaLnBrk="1" hangingPunct="1"/>
            <a:r>
              <a:rPr lang="en-US" dirty="0" smtClean="0"/>
              <a:t>Means “My Struggle”</a:t>
            </a:r>
          </a:p>
          <a:p>
            <a:pPr lvl="1" eaLnBrk="1" hangingPunct="1"/>
            <a:r>
              <a:rPr lang="en-US" dirty="0" smtClean="0"/>
              <a:t>His book spoke about how Aryan’s were the master race – It was very anti Semitic, racist and expressed extreme nationalism</a:t>
            </a:r>
          </a:p>
          <a:p>
            <a:pPr eaLnBrk="1" hangingPunct="1"/>
            <a:r>
              <a:rPr lang="en-US" dirty="0" smtClean="0"/>
              <a:t>Hitler said that Germany needed to expand to create living space for his people “Lebensraum”</a:t>
            </a:r>
          </a:p>
          <a:p>
            <a:pPr eaLnBrk="1" hangingPunct="1"/>
            <a:r>
              <a:rPr lang="en-US" dirty="0" smtClean="0"/>
              <a:t>Hitler gives himself the title of “</a:t>
            </a:r>
            <a:r>
              <a:rPr lang="en-US" dirty="0" err="1" smtClean="0"/>
              <a:t>Da</a:t>
            </a:r>
            <a:r>
              <a:rPr lang="en-US" dirty="0" smtClean="0"/>
              <a:t> Fuhrer”</a:t>
            </a:r>
          </a:p>
        </p:txBody>
      </p:sp>
      <p:pic>
        <p:nvPicPr>
          <p:cNvPr id="39940" name="Picture 4"/>
          <p:cNvPicPr>
            <a:picLocks noChangeAspect="1" noChangeArrowheads="1"/>
          </p:cNvPicPr>
          <p:nvPr/>
        </p:nvPicPr>
        <p:blipFill>
          <a:blip r:embed="rId3"/>
          <a:srcRect/>
          <a:stretch>
            <a:fillRect/>
          </a:stretch>
        </p:blipFill>
        <p:spPr bwMode="auto">
          <a:xfrm>
            <a:off x="5515658" y="0"/>
            <a:ext cx="3628342" cy="5638800"/>
          </a:xfrm>
          <a:prstGeom prst="rect">
            <a:avLst/>
          </a:prstGeom>
          <a:noFill/>
          <a:ln w="9525">
            <a:noFill/>
            <a:miter lim="800000"/>
            <a:headEnd/>
            <a:tailEnd/>
          </a:ln>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fade">
                                      <p:cBhvr>
                                        <p:cTn id="12" dur="2000"/>
                                        <p:tgtEl>
                                          <p:spTgt spid="419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987">
                                            <p:txEl>
                                              <p:pRg st="2" end="2"/>
                                            </p:txEl>
                                          </p:spTgt>
                                        </p:tgtEl>
                                        <p:attrNameLst>
                                          <p:attrName>style.visibility</p:attrName>
                                        </p:attrNameLst>
                                      </p:cBhvr>
                                      <p:to>
                                        <p:strVal val="visible"/>
                                      </p:to>
                                    </p:set>
                                    <p:animEffect transition="in" filter="fade">
                                      <p:cBhvr>
                                        <p:cTn id="17" dur="2000"/>
                                        <p:tgtEl>
                                          <p:spTgt spid="419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987">
                                            <p:txEl>
                                              <p:pRg st="3" end="3"/>
                                            </p:txEl>
                                          </p:spTgt>
                                        </p:tgtEl>
                                        <p:attrNameLst>
                                          <p:attrName>style.visibility</p:attrName>
                                        </p:attrNameLst>
                                      </p:cBhvr>
                                      <p:to>
                                        <p:strVal val="visible"/>
                                      </p:to>
                                    </p:set>
                                    <p:animEffect transition="in" filter="fade">
                                      <p:cBhvr>
                                        <p:cTn id="22" dur="2000"/>
                                        <p:tgtEl>
                                          <p:spTgt spid="419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987">
                                            <p:txEl>
                                              <p:pRg st="4" end="4"/>
                                            </p:txEl>
                                          </p:spTgt>
                                        </p:tgtEl>
                                        <p:attrNameLst>
                                          <p:attrName>style.visibility</p:attrName>
                                        </p:attrNameLst>
                                      </p:cBhvr>
                                      <p:to>
                                        <p:strVal val="visible"/>
                                      </p:to>
                                    </p:set>
                                    <p:animEffect transition="in" filter="fade">
                                      <p:cBhvr>
                                        <p:cTn id="27" dur="2000"/>
                                        <p:tgtEl>
                                          <p:spTgt spid="419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276600" y="0"/>
            <a:ext cx="5181600" cy="1143000"/>
          </a:xfrm>
        </p:spPr>
        <p:txBody>
          <a:bodyPr>
            <a:normAutofit fontScale="90000"/>
          </a:bodyPr>
          <a:lstStyle/>
          <a:p>
            <a:pPr eaLnBrk="1" fontAlgn="auto" hangingPunct="1">
              <a:spcAft>
                <a:spcPts val="0"/>
              </a:spcAft>
              <a:defRPr/>
            </a:pPr>
            <a:r>
              <a:rPr lang="en-US" sz="7200" dirty="0">
                <a:solidFill>
                  <a:srgbClr val="FF0000"/>
                </a:solidFill>
              </a:rPr>
              <a:t>Adolf Hitler</a:t>
            </a:r>
          </a:p>
        </p:txBody>
      </p:sp>
      <p:sp>
        <p:nvSpPr>
          <p:cNvPr id="43011" name="Rectangle 3"/>
          <p:cNvSpPr>
            <a:spLocks noGrp="1" noChangeArrowheads="1"/>
          </p:cNvSpPr>
          <p:nvPr>
            <p:ph idx="1"/>
          </p:nvPr>
        </p:nvSpPr>
        <p:spPr>
          <a:xfrm>
            <a:off x="3581400" y="990600"/>
            <a:ext cx="5562600" cy="5867400"/>
          </a:xfrm>
        </p:spPr>
        <p:txBody>
          <a:bodyPr/>
          <a:lstStyle/>
          <a:p>
            <a:pPr eaLnBrk="1" hangingPunct="1">
              <a:lnSpc>
                <a:spcPct val="90000"/>
              </a:lnSpc>
            </a:pPr>
            <a:r>
              <a:rPr lang="en-US" sz="3600" dirty="0" smtClean="0">
                <a:solidFill>
                  <a:srgbClr val="FF0000"/>
                </a:solidFill>
              </a:rPr>
              <a:t>In 1933 Paul Von Hindenburg gives Hitler the title of Chancellor</a:t>
            </a:r>
          </a:p>
          <a:p>
            <a:pPr lvl="1" eaLnBrk="1" hangingPunct="1">
              <a:lnSpc>
                <a:spcPct val="90000"/>
              </a:lnSpc>
            </a:pPr>
            <a:r>
              <a:rPr lang="en-US" sz="2800" dirty="0" smtClean="0">
                <a:solidFill>
                  <a:srgbClr val="FF0000"/>
                </a:solidFill>
              </a:rPr>
              <a:t>Hindenburg thought this would help control the Nazi Party</a:t>
            </a:r>
          </a:p>
          <a:p>
            <a:pPr lvl="1" eaLnBrk="1" hangingPunct="1">
              <a:lnSpc>
                <a:spcPct val="90000"/>
              </a:lnSpc>
            </a:pPr>
            <a:r>
              <a:rPr lang="en-US" sz="3200" dirty="0" smtClean="0">
                <a:solidFill>
                  <a:srgbClr val="FF0000"/>
                </a:solidFill>
              </a:rPr>
              <a:t>Once in power Hitler eliminates civil rights, communists and socialists</a:t>
            </a:r>
          </a:p>
          <a:p>
            <a:pPr lvl="1" eaLnBrk="1" hangingPunct="1">
              <a:lnSpc>
                <a:spcPct val="90000"/>
              </a:lnSpc>
            </a:pPr>
            <a:r>
              <a:rPr lang="en-US" sz="3200" dirty="0" smtClean="0">
                <a:solidFill>
                  <a:srgbClr val="FF0000"/>
                </a:solidFill>
              </a:rPr>
              <a:t>Germany becomes a one party state</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fade">
                                      <p:cBhvr>
                                        <p:cTn id="7" dur="2000"/>
                                        <p:tgtEl>
                                          <p:spTgt spid="43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fade">
                                      <p:cBhvr>
                                        <p:cTn id="12" dur="2000"/>
                                        <p:tgtEl>
                                          <p:spTgt spid="430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011">
                                            <p:txEl>
                                              <p:pRg st="2" end="2"/>
                                            </p:txEl>
                                          </p:spTgt>
                                        </p:tgtEl>
                                        <p:attrNameLst>
                                          <p:attrName>style.visibility</p:attrName>
                                        </p:attrNameLst>
                                      </p:cBhvr>
                                      <p:to>
                                        <p:strVal val="visible"/>
                                      </p:to>
                                    </p:set>
                                    <p:animEffect transition="in" filter="fade">
                                      <p:cBhvr>
                                        <p:cTn id="17" dur="2000"/>
                                        <p:tgtEl>
                                          <p:spTgt spid="430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011">
                                            <p:txEl>
                                              <p:pRg st="3" end="3"/>
                                            </p:txEl>
                                          </p:spTgt>
                                        </p:tgtEl>
                                        <p:attrNameLst>
                                          <p:attrName>style.visibility</p:attrName>
                                        </p:attrNameLst>
                                      </p:cBhvr>
                                      <p:to>
                                        <p:strVal val="visible"/>
                                      </p:to>
                                    </p:set>
                                    <p:animEffect transition="in" filter="fade">
                                      <p:cBhvr>
                                        <p:cTn id="22" dur="2000"/>
                                        <p:tgtEl>
                                          <p:spTgt spid="430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969696"/>
            </a:gs>
            <a:gs pos="100000">
              <a:srgbClr val="FF0000"/>
            </a:gs>
          </a:gsLst>
          <a:lin ang="5400000" scaled="1"/>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81000" y="0"/>
            <a:ext cx="7772400" cy="1143000"/>
          </a:xfrm>
        </p:spPr>
        <p:txBody>
          <a:bodyPr/>
          <a:lstStyle/>
          <a:p>
            <a:pPr eaLnBrk="1" hangingPunct="1"/>
            <a:r>
              <a:rPr lang="en-US" dirty="0" smtClean="0"/>
              <a:t>Hitler’s Third Reich</a:t>
            </a:r>
          </a:p>
        </p:txBody>
      </p:sp>
      <p:sp>
        <p:nvSpPr>
          <p:cNvPr id="44035" name="Rectangle 3"/>
          <p:cNvSpPr>
            <a:spLocks noGrp="1" noChangeArrowheads="1"/>
          </p:cNvSpPr>
          <p:nvPr>
            <p:ph idx="1"/>
          </p:nvPr>
        </p:nvSpPr>
        <p:spPr>
          <a:xfrm>
            <a:off x="0" y="914400"/>
            <a:ext cx="6324600" cy="5943600"/>
          </a:xfrm>
        </p:spPr>
        <p:txBody>
          <a:bodyPr/>
          <a:lstStyle/>
          <a:p>
            <a:pPr eaLnBrk="1" hangingPunct="1"/>
            <a:r>
              <a:rPr lang="en-US" sz="3200" dirty="0" smtClean="0"/>
              <a:t>Hitler’s secret police enforced his policies</a:t>
            </a:r>
            <a:endParaRPr lang="en-US" sz="2800" dirty="0" smtClean="0"/>
          </a:p>
          <a:p>
            <a:pPr eaLnBrk="1" hangingPunct="1"/>
            <a:r>
              <a:rPr lang="en-US" sz="3200" dirty="0" smtClean="0"/>
              <a:t>Hitler combated the great depression by implementing large public works programs</a:t>
            </a:r>
          </a:p>
          <a:p>
            <a:pPr lvl="1" eaLnBrk="1" hangingPunct="1"/>
            <a:r>
              <a:rPr lang="en-US" sz="2400" dirty="0" smtClean="0"/>
              <a:t>Highways, housing developments, autobahn, military build up</a:t>
            </a:r>
          </a:p>
          <a:p>
            <a:pPr lvl="1" eaLnBrk="1" hangingPunct="1"/>
            <a:r>
              <a:rPr lang="en-US" sz="2400" dirty="0" smtClean="0"/>
              <a:t>Unemployment goes down</a:t>
            </a:r>
          </a:p>
          <a:p>
            <a:pPr eaLnBrk="1" hangingPunct="1"/>
            <a:r>
              <a:rPr lang="en-US" sz="3200" dirty="0" smtClean="0"/>
              <a:t>Hitler encouraged his people to kill their enemies without mercy</a:t>
            </a:r>
          </a:p>
          <a:p>
            <a:pPr eaLnBrk="1" hangingPunct="1"/>
            <a:r>
              <a:rPr lang="en-US" sz="2800" dirty="0" smtClean="0"/>
              <a:t>Hitler used a great amount of propaganda to spread his cause</a:t>
            </a:r>
          </a:p>
        </p:txBody>
      </p:sp>
      <p:pic>
        <p:nvPicPr>
          <p:cNvPr id="41988" name="Picture 4" descr="C:\Documents and Settings\BeckStar\Desktop\History PowerPoints\800px-Reichsadler.svg.png"/>
          <p:cNvPicPr>
            <a:picLocks noChangeAspect="1" noChangeArrowheads="1"/>
          </p:cNvPicPr>
          <p:nvPr/>
        </p:nvPicPr>
        <p:blipFill>
          <a:blip r:embed="rId3"/>
          <a:srcRect/>
          <a:stretch>
            <a:fillRect/>
          </a:stretch>
        </p:blipFill>
        <p:spPr bwMode="auto">
          <a:xfrm>
            <a:off x="4941013" y="1447800"/>
            <a:ext cx="4202987" cy="2743200"/>
          </a:xfrm>
          <a:prstGeom prst="rect">
            <a:avLst/>
          </a:prstGeom>
          <a:noFill/>
          <a:ln w="9525">
            <a:noFill/>
            <a:miter lim="800000"/>
            <a:headEnd/>
            <a:tailEnd/>
          </a:ln>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fade">
                                      <p:cBhvr>
                                        <p:cTn id="7" dur="2000"/>
                                        <p:tgtEl>
                                          <p:spTgt spid="44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035">
                                            <p:txEl>
                                              <p:pRg st="1" end="1"/>
                                            </p:txEl>
                                          </p:spTgt>
                                        </p:tgtEl>
                                        <p:attrNameLst>
                                          <p:attrName>style.visibility</p:attrName>
                                        </p:attrNameLst>
                                      </p:cBhvr>
                                      <p:to>
                                        <p:strVal val="visible"/>
                                      </p:to>
                                    </p:set>
                                    <p:animEffect transition="in" filter="fade">
                                      <p:cBhvr>
                                        <p:cTn id="12" dur="2000"/>
                                        <p:tgtEl>
                                          <p:spTgt spid="440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035">
                                            <p:txEl>
                                              <p:pRg st="2" end="2"/>
                                            </p:txEl>
                                          </p:spTgt>
                                        </p:tgtEl>
                                        <p:attrNameLst>
                                          <p:attrName>style.visibility</p:attrName>
                                        </p:attrNameLst>
                                      </p:cBhvr>
                                      <p:to>
                                        <p:strVal val="visible"/>
                                      </p:to>
                                    </p:set>
                                    <p:animEffect transition="in" filter="fade">
                                      <p:cBhvr>
                                        <p:cTn id="17" dur="2000"/>
                                        <p:tgtEl>
                                          <p:spTgt spid="440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035">
                                            <p:txEl>
                                              <p:pRg st="3" end="3"/>
                                            </p:txEl>
                                          </p:spTgt>
                                        </p:tgtEl>
                                        <p:attrNameLst>
                                          <p:attrName>style.visibility</p:attrName>
                                        </p:attrNameLst>
                                      </p:cBhvr>
                                      <p:to>
                                        <p:strVal val="visible"/>
                                      </p:to>
                                    </p:set>
                                    <p:animEffect transition="in" filter="fade">
                                      <p:cBhvr>
                                        <p:cTn id="22" dur="2000"/>
                                        <p:tgtEl>
                                          <p:spTgt spid="440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035">
                                            <p:txEl>
                                              <p:pRg st="4" end="4"/>
                                            </p:txEl>
                                          </p:spTgt>
                                        </p:tgtEl>
                                        <p:attrNameLst>
                                          <p:attrName>style.visibility</p:attrName>
                                        </p:attrNameLst>
                                      </p:cBhvr>
                                      <p:to>
                                        <p:strVal val="visible"/>
                                      </p:to>
                                    </p:set>
                                    <p:animEffect transition="in" filter="fade">
                                      <p:cBhvr>
                                        <p:cTn id="27" dur="2000"/>
                                        <p:tgtEl>
                                          <p:spTgt spid="440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4035">
                                            <p:txEl>
                                              <p:pRg st="5" end="5"/>
                                            </p:txEl>
                                          </p:spTgt>
                                        </p:tgtEl>
                                        <p:attrNameLst>
                                          <p:attrName>style.visibility</p:attrName>
                                        </p:attrNameLst>
                                      </p:cBhvr>
                                      <p:to>
                                        <p:strVal val="visible"/>
                                      </p:to>
                                    </p:set>
                                    <p:animEffect transition="in" filter="fade">
                                      <p:cBhvr>
                                        <p:cTn id="32" dur="2000"/>
                                        <p:tgtEl>
                                          <p:spTgt spid="440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67600" cy="1143000"/>
          </a:xfrm>
        </p:spPr>
        <p:txBody>
          <a:bodyPr/>
          <a:lstStyle/>
          <a:p>
            <a:r>
              <a:rPr lang="en-US" dirty="0" smtClean="0"/>
              <a:t>Triumph of the will</a:t>
            </a:r>
            <a:endParaRPr lang="en-US" dirty="0"/>
          </a:p>
        </p:txBody>
      </p:sp>
      <p:sp>
        <p:nvSpPr>
          <p:cNvPr id="3" name="Content Placeholder 2"/>
          <p:cNvSpPr>
            <a:spLocks noGrp="1"/>
          </p:cNvSpPr>
          <p:nvPr>
            <p:ph idx="1"/>
          </p:nvPr>
        </p:nvSpPr>
        <p:spPr>
          <a:xfrm>
            <a:off x="0" y="1219200"/>
            <a:ext cx="2209800" cy="5638800"/>
          </a:xfrm>
        </p:spPr>
        <p:txBody>
          <a:bodyPr/>
          <a:lstStyle/>
          <a:p>
            <a:r>
              <a:rPr lang="en-US" dirty="0" smtClean="0">
                <a:hlinkClick r:id="rId2" action="ppaction://hlinkfile"/>
              </a:rPr>
              <a:t>..\History Videos</a:t>
            </a:r>
            <a:endParaRPr lang="en-US" dirty="0"/>
          </a:p>
        </p:txBody>
      </p:sp>
      <p:pic>
        <p:nvPicPr>
          <p:cNvPr id="20482" name="Picture 2" descr="http://content.answers.com/main/content/wp/en/a/af/Triumph_of_the_Will_-_Congress_Hall.jpg"/>
          <p:cNvPicPr>
            <a:picLocks noChangeAspect="1" noChangeArrowheads="1"/>
          </p:cNvPicPr>
          <p:nvPr/>
        </p:nvPicPr>
        <p:blipFill>
          <a:blip r:embed="rId3"/>
          <a:srcRect/>
          <a:stretch>
            <a:fillRect/>
          </a:stretch>
        </p:blipFill>
        <p:spPr bwMode="auto">
          <a:xfrm>
            <a:off x="2097960" y="1219201"/>
            <a:ext cx="7046040" cy="56388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969696"/>
            </a:gs>
            <a:gs pos="100000">
              <a:srgbClr val="FF0000"/>
            </a:gs>
          </a:gsLst>
          <a:lin ang="5400000" scaled="1"/>
        </a:gra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838200" y="0"/>
            <a:ext cx="7391400" cy="1143000"/>
          </a:xfrm>
        </p:spPr>
        <p:txBody>
          <a:bodyPr/>
          <a:lstStyle/>
          <a:p>
            <a:pPr eaLnBrk="1" hangingPunct="1"/>
            <a:r>
              <a:rPr lang="en-US" sz="5400" dirty="0" smtClean="0"/>
              <a:t>Purging German Culture</a:t>
            </a:r>
          </a:p>
        </p:txBody>
      </p:sp>
      <p:sp>
        <p:nvSpPr>
          <p:cNvPr id="45059" name="Rectangle 3"/>
          <p:cNvSpPr>
            <a:spLocks noGrp="1" noChangeArrowheads="1"/>
          </p:cNvSpPr>
          <p:nvPr>
            <p:ph idx="1"/>
          </p:nvPr>
        </p:nvSpPr>
        <p:spPr>
          <a:xfrm>
            <a:off x="3581400" y="838200"/>
            <a:ext cx="5562600" cy="5867400"/>
          </a:xfrm>
        </p:spPr>
        <p:txBody>
          <a:bodyPr/>
          <a:lstStyle/>
          <a:p>
            <a:pPr eaLnBrk="1" hangingPunct="1"/>
            <a:r>
              <a:rPr lang="en-US" dirty="0" smtClean="0"/>
              <a:t>Nazi party burns many books that speak poorly of WWI</a:t>
            </a:r>
          </a:p>
          <a:p>
            <a:pPr eaLnBrk="1" hangingPunct="1"/>
            <a:r>
              <a:rPr lang="en-US" dirty="0" smtClean="0"/>
              <a:t>Hitler closes many churches</a:t>
            </a:r>
          </a:p>
          <a:p>
            <a:pPr lvl="1" eaLnBrk="1" hangingPunct="1"/>
            <a:r>
              <a:rPr lang="en-US" dirty="0" smtClean="0"/>
              <a:t>Hitler viewed churches as weak</a:t>
            </a:r>
          </a:p>
          <a:p>
            <a:pPr eaLnBrk="1" hangingPunct="1"/>
            <a:r>
              <a:rPr lang="en-US" dirty="0" smtClean="0"/>
              <a:t>Campaign against the Jews</a:t>
            </a:r>
          </a:p>
          <a:p>
            <a:pPr lvl="1" eaLnBrk="1" hangingPunct="1"/>
            <a:r>
              <a:rPr lang="en-US" dirty="0" smtClean="0"/>
              <a:t>1935 – Law passed in Germany stating:</a:t>
            </a:r>
          </a:p>
          <a:p>
            <a:pPr lvl="2" eaLnBrk="1" hangingPunct="1"/>
            <a:r>
              <a:rPr lang="en-US" dirty="0" smtClean="0"/>
              <a:t>Jews could not practice law</a:t>
            </a:r>
          </a:p>
          <a:p>
            <a:pPr lvl="2" eaLnBrk="1" hangingPunct="1"/>
            <a:r>
              <a:rPr lang="en-US" dirty="0" smtClean="0"/>
              <a:t>could not be in the Govt.</a:t>
            </a:r>
          </a:p>
          <a:p>
            <a:pPr lvl="2" eaLnBrk="1" hangingPunct="1"/>
            <a:r>
              <a:rPr lang="en-US" dirty="0" smtClean="0"/>
              <a:t>could not marry a non Jew</a:t>
            </a:r>
          </a:p>
          <a:p>
            <a:pPr lvl="2" eaLnBrk="1" hangingPunct="1"/>
            <a:r>
              <a:rPr lang="en-US" dirty="0" smtClean="0"/>
              <a:t>Could not attend school or teach</a:t>
            </a:r>
          </a:p>
          <a:p>
            <a:pPr lvl="2" eaLnBrk="1" hangingPunct="1"/>
            <a:r>
              <a:rPr lang="en-US" dirty="0" smtClean="0"/>
              <a:t>Could not publish books </a:t>
            </a:r>
          </a:p>
        </p:txBody>
      </p:sp>
      <p:pic>
        <p:nvPicPr>
          <p:cNvPr id="43012" name="Picture 4" descr="C:\Documents and Settings\BeckStar\Desktop\History PowerPoints\200px-Nazi_Swastika.svg.png"/>
          <p:cNvPicPr>
            <a:picLocks noChangeAspect="1" noChangeArrowheads="1"/>
          </p:cNvPicPr>
          <p:nvPr/>
        </p:nvPicPr>
        <p:blipFill>
          <a:blip r:embed="rId3"/>
          <a:srcRect/>
          <a:stretch>
            <a:fillRect/>
          </a:stretch>
        </p:blipFill>
        <p:spPr bwMode="auto">
          <a:xfrm>
            <a:off x="0" y="1524000"/>
            <a:ext cx="3657600" cy="3657600"/>
          </a:xfrm>
          <a:prstGeom prst="rect">
            <a:avLst/>
          </a:prstGeom>
          <a:noFill/>
          <a:ln w="9525">
            <a:noFill/>
            <a:miter lim="800000"/>
            <a:headEnd/>
            <a:tailEnd/>
          </a:ln>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fade">
                                      <p:cBhvr>
                                        <p:cTn id="7" dur="2000"/>
                                        <p:tgtEl>
                                          <p:spTgt spid="45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fade">
                                      <p:cBhvr>
                                        <p:cTn id="12" dur="2000"/>
                                        <p:tgtEl>
                                          <p:spTgt spid="450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059">
                                            <p:txEl>
                                              <p:pRg st="2" end="2"/>
                                            </p:txEl>
                                          </p:spTgt>
                                        </p:tgtEl>
                                        <p:attrNameLst>
                                          <p:attrName>style.visibility</p:attrName>
                                        </p:attrNameLst>
                                      </p:cBhvr>
                                      <p:to>
                                        <p:strVal val="visible"/>
                                      </p:to>
                                    </p:set>
                                    <p:animEffect transition="in" filter="fade">
                                      <p:cBhvr>
                                        <p:cTn id="17" dur="2000"/>
                                        <p:tgtEl>
                                          <p:spTgt spid="450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5059">
                                            <p:txEl>
                                              <p:pRg st="3" end="3"/>
                                            </p:txEl>
                                          </p:spTgt>
                                        </p:tgtEl>
                                        <p:attrNameLst>
                                          <p:attrName>style.visibility</p:attrName>
                                        </p:attrNameLst>
                                      </p:cBhvr>
                                      <p:to>
                                        <p:strVal val="visible"/>
                                      </p:to>
                                    </p:set>
                                    <p:animEffect transition="in" filter="fade">
                                      <p:cBhvr>
                                        <p:cTn id="22" dur="2000"/>
                                        <p:tgtEl>
                                          <p:spTgt spid="450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5059">
                                            <p:txEl>
                                              <p:pRg st="4" end="4"/>
                                            </p:txEl>
                                          </p:spTgt>
                                        </p:tgtEl>
                                        <p:attrNameLst>
                                          <p:attrName>style.visibility</p:attrName>
                                        </p:attrNameLst>
                                      </p:cBhvr>
                                      <p:to>
                                        <p:strVal val="visible"/>
                                      </p:to>
                                    </p:set>
                                    <p:animEffect transition="in" filter="fade">
                                      <p:cBhvr>
                                        <p:cTn id="27" dur="2000"/>
                                        <p:tgtEl>
                                          <p:spTgt spid="450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5059">
                                            <p:txEl>
                                              <p:pRg st="5" end="5"/>
                                            </p:txEl>
                                          </p:spTgt>
                                        </p:tgtEl>
                                        <p:attrNameLst>
                                          <p:attrName>style.visibility</p:attrName>
                                        </p:attrNameLst>
                                      </p:cBhvr>
                                      <p:to>
                                        <p:strVal val="visible"/>
                                      </p:to>
                                    </p:set>
                                    <p:animEffect transition="in" filter="fade">
                                      <p:cBhvr>
                                        <p:cTn id="32" dur="2000"/>
                                        <p:tgtEl>
                                          <p:spTgt spid="4505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5059">
                                            <p:txEl>
                                              <p:pRg st="6" end="6"/>
                                            </p:txEl>
                                          </p:spTgt>
                                        </p:tgtEl>
                                        <p:attrNameLst>
                                          <p:attrName>style.visibility</p:attrName>
                                        </p:attrNameLst>
                                      </p:cBhvr>
                                      <p:to>
                                        <p:strVal val="visible"/>
                                      </p:to>
                                    </p:set>
                                    <p:animEffect transition="in" filter="fade">
                                      <p:cBhvr>
                                        <p:cTn id="37" dur="2000"/>
                                        <p:tgtEl>
                                          <p:spTgt spid="4505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5059">
                                            <p:txEl>
                                              <p:pRg st="7" end="7"/>
                                            </p:txEl>
                                          </p:spTgt>
                                        </p:tgtEl>
                                        <p:attrNameLst>
                                          <p:attrName>style.visibility</p:attrName>
                                        </p:attrNameLst>
                                      </p:cBhvr>
                                      <p:to>
                                        <p:strVal val="visible"/>
                                      </p:to>
                                    </p:set>
                                    <p:animEffect transition="in" filter="fade">
                                      <p:cBhvr>
                                        <p:cTn id="42" dur="2000"/>
                                        <p:tgtEl>
                                          <p:spTgt spid="4505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5059">
                                            <p:txEl>
                                              <p:pRg st="8" end="8"/>
                                            </p:txEl>
                                          </p:spTgt>
                                        </p:tgtEl>
                                        <p:attrNameLst>
                                          <p:attrName>style.visibility</p:attrName>
                                        </p:attrNameLst>
                                      </p:cBhvr>
                                      <p:to>
                                        <p:strVal val="visible"/>
                                      </p:to>
                                    </p:set>
                                    <p:animEffect transition="in" filter="fade">
                                      <p:cBhvr>
                                        <p:cTn id="47" dur="2000"/>
                                        <p:tgtEl>
                                          <p:spTgt spid="4505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5059">
                                            <p:txEl>
                                              <p:pRg st="9" end="9"/>
                                            </p:txEl>
                                          </p:spTgt>
                                        </p:tgtEl>
                                        <p:attrNameLst>
                                          <p:attrName>style.visibility</p:attrName>
                                        </p:attrNameLst>
                                      </p:cBhvr>
                                      <p:to>
                                        <p:strVal val="visible"/>
                                      </p:to>
                                    </p:set>
                                    <p:animEffect transition="in" filter="fade">
                                      <p:cBhvr>
                                        <p:cTn id="52" dur="2000"/>
                                        <p:tgtEl>
                                          <p:spTgt spid="4505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969696"/>
            </a:gs>
            <a:gs pos="100000">
              <a:srgbClr val="FF0000"/>
            </a:gs>
          </a:gsLst>
          <a:lin ang="5400000" scaled="1"/>
        </a:gra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09600" y="0"/>
            <a:ext cx="7772400" cy="1143000"/>
          </a:xfrm>
        </p:spPr>
        <p:txBody>
          <a:bodyPr>
            <a:normAutofit fontScale="90000"/>
          </a:bodyPr>
          <a:lstStyle/>
          <a:p>
            <a:pPr eaLnBrk="1" fontAlgn="auto" hangingPunct="1">
              <a:spcAft>
                <a:spcPts val="0"/>
              </a:spcAft>
              <a:defRPr/>
            </a:pPr>
            <a:r>
              <a:rPr lang="en-US" sz="6000"/>
              <a:t>Purging German Culture</a:t>
            </a:r>
          </a:p>
        </p:txBody>
      </p:sp>
      <p:sp>
        <p:nvSpPr>
          <p:cNvPr id="46083" name="Rectangle 3"/>
          <p:cNvSpPr>
            <a:spLocks noGrp="1" noChangeArrowheads="1"/>
          </p:cNvSpPr>
          <p:nvPr>
            <p:ph idx="1"/>
          </p:nvPr>
        </p:nvSpPr>
        <p:spPr>
          <a:xfrm>
            <a:off x="0" y="990600"/>
            <a:ext cx="5181600" cy="5867400"/>
          </a:xfrm>
        </p:spPr>
        <p:txBody>
          <a:bodyPr/>
          <a:lstStyle/>
          <a:p>
            <a:pPr eaLnBrk="1" hangingPunct="1"/>
            <a:r>
              <a:rPr lang="en-US" dirty="0" smtClean="0"/>
              <a:t>Night of Broken Glass</a:t>
            </a:r>
          </a:p>
          <a:p>
            <a:pPr lvl="1" eaLnBrk="1" hangingPunct="1"/>
            <a:r>
              <a:rPr lang="en-US" dirty="0" smtClean="0"/>
              <a:t>“</a:t>
            </a:r>
            <a:r>
              <a:rPr lang="en-US" dirty="0" err="1" smtClean="0"/>
              <a:t>Kristallnacht</a:t>
            </a:r>
            <a:r>
              <a:rPr lang="en-US" dirty="0" smtClean="0"/>
              <a:t>” – A young Jew killed a German diplomat in Paris – Nazi’s use this as an excuse to burn down Jewish synagogues and shops and killed thousands of Jews in the process </a:t>
            </a:r>
          </a:p>
          <a:p>
            <a:pPr lvl="1" eaLnBrk="1" hangingPunct="1"/>
            <a:r>
              <a:rPr lang="en-US" dirty="0" smtClean="0"/>
              <a:t>Many surrounding nations viewed this as a terrible event – this caused the Nazi’s to be more discreet in their persecution of the Jews</a:t>
            </a:r>
          </a:p>
        </p:txBody>
      </p:sp>
      <p:pic>
        <p:nvPicPr>
          <p:cNvPr id="44036" name="Picture 4"/>
          <p:cNvPicPr>
            <a:picLocks noChangeAspect="1" noChangeArrowheads="1"/>
          </p:cNvPicPr>
          <p:nvPr/>
        </p:nvPicPr>
        <p:blipFill>
          <a:blip r:embed="rId3"/>
          <a:srcRect/>
          <a:stretch>
            <a:fillRect/>
          </a:stretch>
        </p:blipFill>
        <p:spPr bwMode="auto">
          <a:xfrm>
            <a:off x="4984716" y="2743200"/>
            <a:ext cx="4159284" cy="3352800"/>
          </a:xfrm>
          <a:prstGeom prst="rect">
            <a:avLst/>
          </a:prstGeom>
          <a:noFill/>
          <a:ln w="9525">
            <a:noFill/>
            <a:miter lim="800000"/>
            <a:headEnd/>
            <a:tailEnd/>
          </a:ln>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fade">
                                      <p:cBhvr>
                                        <p:cTn id="7" dur="2000"/>
                                        <p:tgtEl>
                                          <p:spTgt spid="46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fade">
                                      <p:cBhvr>
                                        <p:cTn id="12" dur="2000"/>
                                        <p:tgtEl>
                                          <p:spTgt spid="460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animEffect transition="in" filter="fade">
                                      <p:cBhvr>
                                        <p:cTn id="17" dur="2000"/>
                                        <p:tgtEl>
                                          <p:spTgt spid="460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Hitler’s Final Solution</a:t>
            </a:r>
            <a:endParaRPr lang="en-US" dirty="0"/>
          </a:p>
        </p:txBody>
      </p:sp>
      <p:sp>
        <p:nvSpPr>
          <p:cNvPr id="3" name="Content Placeholder 2"/>
          <p:cNvSpPr>
            <a:spLocks noGrp="1"/>
          </p:cNvSpPr>
          <p:nvPr>
            <p:ph idx="1"/>
          </p:nvPr>
        </p:nvSpPr>
        <p:spPr>
          <a:xfrm>
            <a:off x="0" y="1219200"/>
            <a:ext cx="3048000" cy="5638800"/>
          </a:xfrm>
        </p:spPr>
        <p:txBody>
          <a:bodyPr/>
          <a:lstStyle/>
          <a:p>
            <a:r>
              <a:rPr lang="en-US" dirty="0" smtClean="0"/>
              <a:t>Hitler moves the Jews into Ghettos, then from Ghettos to concentration camps</a:t>
            </a:r>
          </a:p>
          <a:p>
            <a:pPr lvl="1"/>
            <a:r>
              <a:rPr lang="en-US" dirty="0" smtClean="0"/>
              <a:t>The ultimate goal was to eliminate all Jews</a:t>
            </a:r>
          </a:p>
          <a:p>
            <a:pPr lvl="1">
              <a:buNone/>
            </a:pPr>
            <a:r>
              <a:rPr lang="en-US" dirty="0" smtClean="0">
                <a:hlinkClick r:id="rId2" action="ppaction://hlinkfile"/>
              </a:rPr>
              <a:t>pianist</a:t>
            </a:r>
            <a:endParaRPr lang="en-US" dirty="0" smtClean="0"/>
          </a:p>
          <a:p>
            <a:pPr lvl="1"/>
            <a:endParaRPr lang="en-US" dirty="0" smtClean="0"/>
          </a:p>
        </p:txBody>
      </p:sp>
      <p:pic>
        <p:nvPicPr>
          <p:cNvPr id="93186" name="Picture 2" descr="http://milwaukee.indymedia.org/images/2007/07/207700.jpg"/>
          <p:cNvPicPr>
            <a:picLocks noChangeAspect="1" noChangeArrowheads="1"/>
          </p:cNvPicPr>
          <p:nvPr/>
        </p:nvPicPr>
        <p:blipFill>
          <a:blip r:embed="rId3"/>
          <a:srcRect/>
          <a:stretch>
            <a:fillRect/>
          </a:stretch>
        </p:blipFill>
        <p:spPr bwMode="auto">
          <a:xfrm>
            <a:off x="3133725" y="1752600"/>
            <a:ext cx="6010275" cy="42862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969696"/>
            </a:gs>
            <a:gs pos="100000">
              <a:srgbClr val="FF0000"/>
            </a:gs>
          </a:gsLst>
          <a:lin ang="5400000" scaled="1"/>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04800" y="304800"/>
            <a:ext cx="6019800" cy="1143000"/>
          </a:xfrm>
        </p:spPr>
        <p:txBody>
          <a:bodyPr>
            <a:normAutofit fontScale="90000"/>
          </a:bodyPr>
          <a:lstStyle/>
          <a:p>
            <a:pPr eaLnBrk="1" fontAlgn="auto" hangingPunct="1">
              <a:spcAft>
                <a:spcPts val="0"/>
              </a:spcAft>
              <a:defRPr/>
            </a:pPr>
            <a:r>
              <a:rPr lang="en-US" sz="4800"/>
              <a:t>March Revolution – </a:t>
            </a:r>
            <a:br>
              <a:rPr lang="en-US" sz="4800"/>
            </a:br>
            <a:r>
              <a:rPr lang="en-US" sz="4800"/>
              <a:t>1</a:t>
            </a:r>
            <a:r>
              <a:rPr lang="en-US" sz="4800" baseline="30000"/>
              <a:t>st</a:t>
            </a:r>
            <a:r>
              <a:rPr lang="en-US" sz="4800"/>
              <a:t> Revolution - 1917</a:t>
            </a:r>
          </a:p>
        </p:txBody>
      </p:sp>
      <p:sp>
        <p:nvSpPr>
          <p:cNvPr id="6147" name="Rectangle 3"/>
          <p:cNvSpPr>
            <a:spLocks noGrp="1" noChangeArrowheads="1"/>
          </p:cNvSpPr>
          <p:nvPr>
            <p:ph idx="1"/>
          </p:nvPr>
        </p:nvSpPr>
        <p:spPr>
          <a:xfrm>
            <a:off x="0" y="1600200"/>
            <a:ext cx="6019800" cy="5257800"/>
          </a:xfrm>
        </p:spPr>
        <p:txBody>
          <a:bodyPr/>
          <a:lstStyle/>
          <a:p>
            <a:pPr eaLnBrk="1" hangingPunct="1"/>
            <a:r>
              <a:rPr lang="en-US" smtClean="0"/>
              <a:t>Sometimes known as the February revolution</a:t>
            </a:r>
          </a:p>
          <a:p>
            <a:pPr eaLnBrk="1" hangingPunct="1"/>
            <a:r>
              <a:rPr lang="en-US" smtClean="0"/>
              <a:t>St. Petersburg – bread riots</a:t>
            </a:r>
          </a:p>
          <a:p>
            <a:pPr eaLnBrk="1" hangingPunct="1"/>
            <a:r>
              <a:rPr lang="en-US" smtClean="0"/>
              <a:t>Disasters at war, workers strike</a:t>
            </a:r>
          </a:p>
          <a:p>
            <a:pPr eaLnBrk="1" hangingPunct="1"/>
            <a:r>
              <a:rPr lang="en-US" smtClean="0"/>
              <a:t>Czar abdicated</a:t>
            </a:r>
          </a:p>
          <a:p>
            <a:pPr eaLnBrk="1" hangingPunct="1"/>
            <a:r>
              <a:rPr lang="en-US" smtClean="0"/>
              <a:t>Duma set up a provisional govt.</a:t>
            </a:r>
          </a:p>
          <a:p>
            <a:pPr lvl="1" eaLnBrk="1" hangingPunct="1"/>
            <a:r>
              <a:rPr lang="en-US" smtClean="0"/>
              <a:t>Alexander Kerensky was its leader</a:t>
            </a:r>
          </a:p>
          <a:p>
            <a:pPr lvl="1" eaLnBrk="1" hangingPunct="1"/>
            <a:r>
              <a:rPr lang="en-US" smtClean="0"/>
              <a:t>He continued at war</a:t>
            </a:r>
          </a:p>
          <a:p>
            <a:pPr eaLnBrk="1" hangingPunct="1"/>
            <a:r>
              <a:rPr lang="en-US" smtClean="0"/>
              <a:t>Soviets (councils of workers) – controlled by Bolsheviks</a:t>
            </a:r>
          </a:p>
        </p:txBody>
      </p:sp>
      <p:pic>
        <p:nvPicPr>
          <p:cNvPr id="11268" name="Picture 4"/>
          <p:cNvPicPr>
            <a:picLocks noChangeAspect="1" noChangeArrowheads="1"/>
          </p:cNvPicPr>
          <p:nvPr/>
        </p:nvPicPr>
        <p:blipFill>
          <a:blip r:embed="rId3"/>
          <a:srcRect/>
          <a:stretch>
            <a:fillRect/>
          </a:stretch>
        </p:blipFill>
        <p:spPr bwMode="auto">
          <a:xfrm>
            <a:off x="6057900" y="0"/>
            <a:ext cx="3086100" cy="4267200"/>
          </a:xfrm>
          <a:prstGeom prst="rect">
            <a:avLst/>
          </a:prstGeom>
          <a:noFill/>
          <a:ln w="9525">
            <a:noFill/>
            <a:miter lim="800000"/>
            <a:headEnd/>
            <a:tailEnd/>
          </a:ln>
        </p:spPr>
      </p:pic>
      <p:sp>
        <p:nvSpPr>
          <p:cNvPr id="11269" name="TextBox 6"/>
          <p:cNvSpPr txBox="1">
            <a:spLocks noChangeArrowheads="1"/>
          </p:cNvSpPr>
          <p:nvPr/>
        </p:nvSpPr>
        <p:spPr bwMode="auto">
          <a:xfrm>
            <a:off x="6477000" y="4267200"/>
            <a:ext cx="2362200" cy="1200150"/>
          </a:xfrm>
          <a:prstGeom prst="rect">
            <a:avLst/>
          </a:prstGeom>
          <a:noFill/>
          <a:ln w="9525">
            <a:noFill/>
            <a:miter lim="800000"/>
            <a:headEnd/>
            <a:tailEnd/>
          </a:ln>
        </p:spPr>
        <p:txBody>
          <a:bodyPr>
            <a:spAutoFit/>
          </a:bodyPr>
          <a:lstStyle/>
          <a:p>
            <a:pPr algn="ctr"/>
            <a:r>
              <a:rPr lang="en-US"/>
              <a:t>Czar Nicholas II hiding out after abdicating</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10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10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fade">
                                      <p:cBhvr>
                                        <p:cTn id="17" dur="10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fade">
                                      <p:cBhvr>
                                        <p:cTn id="22" dur="1000"/>
                                        <p:tgtEl>
                                          <p:spTgt spid="61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fade">
                                      <p:cBhvr>
                                        <p:cTn id="27" dur="1000"/>
                                        <p:tgtEl>
                                          <p:spTgt spid="61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fade">
                                      <p:cBhvr>
                                        <p:cTn id="32" dur="1000"/>
                                        <p:tgtEl>
                                          <p:spTgt spid="614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147">
                                            <p:txEl>
                                              <p:pRg st="6" end="6"/>
                                            </p:txEl>
                                          </p:spTgt>
                                        </p:tgtEl>
                                        <p:attrNameLst>
                                          <p:attrName>style.visibility</p:attrName>
                                        </p:attrNameLst>
                                      </p:cBhvr>
                                      <p:to>
                                        <p:strVal val="visible"/>
                                      </p:to>
                                    </p:set>
                                    <p:animEffect transition="in" filter="fade">
                                      <p:cBhvr>
                                        <p:cTn id="37" dur="1000"/>
                                        <p:tgtEl>
                                          <p:spTgt spid="614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147">
                                            <p:txEl>
                                              <p:pRg st="7" end="7"/>
                                            </p:txEl>
                                          </p:spTgt>
                                        </p:tgtEl>
                                        <p:attrNameLst>
                                          <p:attrName>style.visibility</p:attrName>
                                        </p:attrNameLst>
                                      </p:cBhvr>
                                      <p:to>
                                        <p:strVal val="visible"/>
                                      </p:to>
                                    </p:set>
                                    <p:animEffect transition="in" filter="fade">
                                      <p:cBhvr>
                                        <p:cTn id="42" dur="1000"/>
                                        <p:tgtEl>
                                          <p:spTgt spid="61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969696"/>
            </a:gs>
            <a:gs pos="100000">
              <a:srgbClr val="FF0000"/>
            </a:gs>
          </a:gsLst>
          <a:lin ang="5400000" scaled="1"/>
        </a:gra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3200400" cy="1143000"/>
          </a:xfrm>
        </p:spPr>
        <p:txBody>
          <a:bodyPr>
            <a:normAutofit fontScale="90000"/>
          </a:bodyPr>
          <a:lstStyle/>
          <a:p>
            <a:pPr eaLnBrk="1" fontAlgn="auto" hangingPunct="1">
              <a:spcAft>
                <a:spcPts val="0"/>
              </a:spcAft>
              <a:defRPr/>
            </a:pPr>
            <a:r>
              <a:rPr lang="en-US" sz="9600" dirty="0"/>
              <a:t>Lenin</a:t>
            </a:r>
          </a:p>
        </p:txBody>
      </p:sp>
      <p:sp>
        <p:nvSpPr>
          <p:cNvPr id="7171" name="Rectangle 3"/>
          <p:cNvSpPr>
            <a:spLocks noGrp="1" noChangeArrowheads="1"/>
          </p:cNvSpPr>
          <p:nvPr>
            <p:ph idx="1"/>
          </p:nvPr>
        </p:nvSpPr>
        <p:spPr>
          <a:xfrm>
            <a:off x="3276600" y="228600"/>
            <a:ext cx="5867400" cy="6629400"/>
          </a:xfrm>
        </p:spPr>
        <p:txBody>
          <a:bodyPr>
            <a:normAutofit lnSpcReduction="10000"/>
          </a:bodyPr>
          <a:lstStyle/>
          <a:p>
            <a:pPr marL="420624" indent="-384048" eaLnBrk="1" fontAlgn="auto" hangingPunct="1">
              <a:spcAft>
                <a:spcPts val="0"/>
              </a:spcAft>
              <a:buFont typeface="Wingdings 2"/>
              <a:buChar char=""/>
              <a:defRPr/>
            </a:pPr>
            <a:r>
              <a:rPr lang="en-US" dirty="0" smtClean="0"/>
              <a:t>Leader of the Bolsheviks</a:t>
            </a:r>
          </a:p>
          <a:p>
            <a:pPr marL="420624" indent="-384048" eaLnBrk="1" fontAlgn="auto" hangingPunct="1">
              <a:spcAft>
                <a:spcPts val="0"/>
              </a:spcAft>
              <a:buFont typeface="Wingdings 2"/>
              <a:buChar char=""/>
              <a:defRPr/>
            </a:pPr>
            <a:r>
              <a:rPr lang="en-US" dirty="0" smtClean="0"/>
              <a:t>Hated </a:t>
            </a:r>
            <a:r>
              <a:rPr lang="en-US" dirty="0"/>
              <a:t>Czarist Govt.</a:t>
            </a:r>
          </a:p>
          <a:p>
            <a:pPr marL="722376" lvl="1" indent="-274320" eaLnBrk="1" fontAlgn="auto" hangingPunct="1">
              <a:spcAft>
                <a:spcPts val="0"/>
              </a:spcAft>
              <a:buFont typeface="Wingdings 2"/>
              <a:buChar char=""/>
              <a:defRPr/>
            </a:pPr>
            <a:r>
              <a:rPr lang="en-US" dirty="0"/>
              <a:t>His brother threatened to kill the Czar so he was executed by the Czarist Govt.</a:t>
            </a:r>
          </a:p>
          <a:p>
            <a:pPr marL="420624" indent="-384048" eaLnBrk="1" fontAlgn="auto" hangingPunct="1">
              <a:spcAft>
                <a:spcPts val="0"/>
              </a:spcAft>
              <a:buFont typeface="Wingdings 2"/>
              <a:buChar char=""/>
              <a:defRPr/>
            </a:pPr>
            <a:r>
              <a:rPr lang="en-US" dirty="0"/>
              <a:t>Read Karl Marx</a:t>
            </a:r>
          </a:p>
          <a:p>
            <a:pPr marL="420624" indent="-384048" eaLnBrk="1" fontAlgn="auto" hangingPunct="1">
              <a:spcAft>
                <a:spcPts val="0"/>
              </a:spcAft>
              <a:buFont typeface="Wingdings 2"/>
              <a:buChar char=""/>
              <a:defRPr/>
            </a:pPr>
            <a:r>
              <a:rPr lang="en-US" dirty="0"/>
              <a:t>Led </a:t>
            </a:r>
            <a:r>
              <a:rPr lang="en-US" dirty="0" smtClean="0"/>
              <a:t>demonstrations</a:t>
            </a:r>
          </a:p>
          <a:p>
            <a:pPr marL="420624" indent="-384048" eaLnBrk="1" fontAlgn="auto" hangingPunct="1">
              <a:spcAft>
                <a:spcPts val="0"/>
              </a:spcAft>
              <a:buFont typeface="Wingdings 2"/>
              <a:buChar char=""/>
              <a:defRPr/>
            </a:pPr>
            <a:r>
              <a:rPr lang="en-US" dirty="0" smtClean="0">
                <a:hlinkClick r:id="rId3" action="ppaction://hlinkfile"/>
              </a:rPr>
              <a:t>Lenin Speech</a:t>
            </a:r>
            <a:endParaRPr lang="en-US" dirty="0"/>
          </a:p>
          <a:p>
            <a:pPr marL="420624" indent="-384048" eaLnBrk="1" fontAlgn="auto" hangingPunct="1">
              <a:spcAft>
                <a:spcPts val="0"/>
              </a:spcAft>
              <a:buFont typeface="Wingdings 2"/>
              <a:buChar char=""/>
              <a:defRPr/>
            </a:pPr>
            <a:r>
              <a:rPr lang="en-US" dirty="0"/>
              <a:t>Arrested and sent to Siberia</a:t>
            </a:r>
          </a:p>
          <a:p>
            <a:pPr marL="420624" indent="-384048" eaLnBrk="1" fontAlgn="auto" hangingPunct="1">
              <a:spcAft>
                <a:spcPts val="0"/>
              </a:spcAft>
              <a:buFont typeface="Wingdings 2"/>
              <a:buChar char=""/>
              <a:defRPr/>
            </a:pPr>
            <a:r>
              <a:rPr lang="en-US" dirty="0"/>
              <a:t>Eventually exiled to </a:t>
            </a:r>
            <a:r>
              <a:rPr lang="en-US" dirty="0" smtClean="0"/>
              <a:t>Switzerland</a:t>
            </a:r>
          </a:p>
          <a:p>
            <a:pPr marL="420624" indent="-384048" eaLnBrk="1" fontAlgn="auto" hangingPunct="1">
              <a:spcAft>
                <a:spcPts val="0"/>
              </a:spcAft>
              <a:buFont typeface="Wingdings 2"/>
              <a:buChar char=""/>
              <a:defRPr/>
            </a:pPr>
            <a:r>
              <a:rPr lang="en-US" dirty="0" smtClean="0"/>
              <a:t>Germany helps sneak Lenin back to Russia knowing that he will pull them out of the war</a:t>
            </a:r>
            <a:endParaRPr lang="en-US" dirty="0"/>
          </a:p>
        </p:txBody>
      </p:sp>
      <p:pic>
        <p:nvPicPr>
          <p:cNvPr id="12292" name="Picture 4"/>
          <p:cNvPicPr>
            <a:picLocks noChangeAspect="1" noChangeArrowheads="1"/>
          </p:cNvPicPr>
          <p:nvPr/>
        </p:nvPicPr>
        <p:blipFill>
          <a:blip r:embed="rId4"/>
          <a:srcRect/>
          <a:stretch>
            <a:fillRect/>
          </a:stretch>
        </p:blipFill>
        <p:spPr bwMode="auto">
          <a:xfrm>
            <a:off x="0" y="1143000"/>
            <a:ext cx="3297238" cy="4419600"/>
          </a:xfrm>
          <a:prstGeom prst="rect">
            <a:avLst/>
          </a:prstGeom>
          <a:noFill/>
          <a:ln w="9525">
            <a:noFill/>
            <a:miter lim="800000"/>
            <a:headEnd/>
            <a:tailEnd/>
          </a:ln>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10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10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10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10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10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fade">
                                      <p:cBhvr>
                                        <p:cTn id="37" dur="1000"/>
                                        <p:tgtEl>
                                          <p:spTgt spid="7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fade">
                                      <p:cBhvr>
                                        <p:cTn id="42" dur="1000"/>
                                        <p:tgtEl>
                                          <p:spTgt spid="71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71">
                                            <p:txEl>
                                              <p:pRg st="8" end="8"/>
                                            </p:txEl>
                                          </p:spTgt>
                                        </p:tgtEl>
                                        <p:attrNameLst>
                                          <p:attrName>style.visibility</p:attrName>
                                        </p:attrNameLst>
                                      </p:cBhvr>
                                      <p:to>
                                        <p:strVal val="visible"/>
                                      </p:to>
                                    </p:set>
                                    <p:animEffect transition="in" filter="fade">
                                      <p:cBhvr>
                                        <p:cTn id="47" dur="1000"/>
                                        <p:tgtEl>
                                          <p:spTgt spid="717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969696"/>
            </a:gs>
            <a:gs pos="100000">
              <a:srgbClr val="FF0000"/>
            </a:gs>
          </a:gsLst>
          <a:lin ang="5400000" scaled="1"/>
        </a:gra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105400" y="838200"/>
            <a:ext cx="3048000" cy="1143000"/>
          </a:xfrm>
        </p:spPr>
        <p:txBody>
          <a:bodyPr>
            <a:normAutofit fontScale="90000"/>
          </a:bodyPr>
          <a:lstStyle/>
          <a:p>
            <a:pPr eaLnBrk="1" fontAlgn="auto" hangingPunct="1">
              <a:spcAft>
                <a:spcPts val="0"/>
              </a:spcAft>
              <a:defRPr/>
            </a:pPr>
            <a:r>
              <a:rPr lang="en-US" sz="9600"/>
              <a:t>Lenin</a:t>
            </a:r>
          </a:p>
        </p:txBody>
      </p:sp>
      <p:sp>
        <p:nvSpPr>
          <p:cNvPr id="8195" name="Rectangle 3"/>
          <p:cNvSpPr>
            <a:spLocks noGrp="1" noChangeArrowheads="1"/>
          </p:cNvSpPr>
          <p:nvPr>
            <p:ph idx="1"/>
          </p:nvPr>
        </p:nvSpPr>
        <p:spPr>
          <a:xfrm>
            <a:off x="4114800" y="3276600"/>
            <a:ext cx="5029200" cy="3581400"/>
          </a:xfrm>
        </p:spPr>
        <p:txBody>
          <a:bodyPr/>
          <a:lstStyle/>
          <a:p>
            <a:pPr eaLnBrk="1" hangingPunct="1"/>
            <a:r>
              <a:rPr lang="en-US" smtClean="0"/>
              <a:t>Manipulated his Marxist ideas to adapt to Russia</a:t>
            </a:r>
          </a:p>
          <a:p>
            <a:pPr lvl="1" eaLnBrk="1" hangingPunct="1"/>
            <a:r>
              <a:rPr lang="en-US" smtClean="0"/>
              <a:t>Elite group needed to lead the revolution = Bolsheviks</a:t>
            </a:r>
          </a:p>
          <a:p>
            <a:pPr eaLnBrk="1" hangingPunct="1"/>
            <a:r>
              <a:rPr lang="en-US" smtClean="0"/>
              <a:t>Returned to Russia</a:t>
            </a:r>
          </a:p>
          <a:p>
            <a:pPr lvl="1" eaLnBrk="1" hangingPunct="1"/>
            <a:r>
              <a:rPr lang="en-US" smtClean="0"/>
              <a:t>March 1917 – Germany brought Lenin back</a:t>
            </a:r>
          </a:p>
        </p:txBody>
      </p:sp>
      <p:pic>
        <p:nvPicPr>
          <p:cNvPr id="13316" name="Picture 4"/>
          <p:cNvPicPr>
            <a:picLocks noChangeAspect="1" noChangeArrowheads="1"/>
          </p:cNvPicPr>
          <p:nvPr/>
        </p:nvPicPr>
        <p:blipFill>
          <a:blip r:embed="rId3"/>
          <a:srcRect/>
          <a:stretch>
            <a:fillRect/>
          </a:stretch>
        </p:blipFill>
        <p:spPr bwMode="auto">
          <a:xfrm>
            <a:off x="0" y="0"/>
            <a:ext cx="4495800" cy="3379788"/>
          </a:xfrm>
          <a:prstGeom prst="rect">
            <a:avLst/>
          </a:prstGeom>
          <a:noFill/>
          <a:ln w="9525">
            <a:noFill/>
            <a:miter lim="800000"/>
            <a:headEnd/>
            <a:tailEnd/>
          </a:ln>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10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fade">
                                      <p:cBhvr>
                                        <p:cTn id="12" dur="1000"/>
                                        <p:tgtEl>
                                          <p:spTgt spid="8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fade">
                                      <p:cBhvr>
                                        <p:cTn id="17" dur="1000"/>
                                        <p:tgtEl>
                                          <p:spTgt spid="81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fade">
                                      <p:cBhvr>
                                        <p:cTn id="22" dur="10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969696"/>
            </a:gs>
            <a:gs pos="100000">
              <a:srgbClr val="FF0000"/>
            </a:gs>
          </a:gsLst>
          <a:lin ang="5400000" scaled="1"/>
        </a:gra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7467600" cy="1143000"/>
          </a:xfrm>
        </p:spPr>
        <p:txBody>
          <a:bodyPr>
            <a:normAutofit fontScale="90000"/>
          </a:bodyPr>
          <a:lstStyle/>
          <a:p>
            <a:pPr eaLnBrk="1" fontAlgn="auto" hangingPunct="1">
              <a:spcAft>
                <a:spcPts val="0"/>
              </a:spcAft>
              <a:defRPr/>
            </a:pPr>
            <a:r>
              <a:rPr lang="en-US" sz="4800" dirty="0"/>
              <a:t>Lenin and the November Revolution – 2</a:t>
            </a:r>
            <a:r>
              <a:rPr lang="en-US" sz="4800" baseline="30000" dirty="0"/>
              <a:t>nd</a:t>
            </a:r>
            <a:r>
              <a:rPr lang="en-US" sz="4800" dirty="0"/>
              <a:t> Revolution</a:t>
            </a:r>
          </a:p>
        </p:txBody>
      </p:sp>
      <p:sp>
        <p:nvSpPr>
          <p:cNvPr id="9219" name="Rectangle 3"/>
          <p:cNvSpPr>
            <a:spLocks noGrp="1" noChangeArrowheads="1"/>
          </p:cNvSpPr>
          <p:nvPr>
            <p:ph idx="1"/>
          </p:nvPr>
        </p:nvSpPr>
        <p:spPr>
          <a:xfrm>
            <a:off x="0" y="1524000"/>
            <a:ext cx="5715000" cy="5334000"/>
          </a:xfrm>
        </p:spPr>
        <p:txBody>
          <a:bodyPr/>
          <a:lstStyle/>
          <a:p>
            <a:pPr eaLnBrk="1" hangingPunct="1"/>
            <a:r>
              <a:rPr lang="en-US" smtClean="0"/>
              <a:t>Sometimes known as the October Revolution</a:t>
            </a:r>
          </a:p>
          <a:p>
            <a:pPr eaLnBrk="1" hangingPunct="1"/>
            <a:r>
              <a:rPr lang="en-US" smtClean="0"/>
              <a:t>Bolsheviks took control</a:t>
            </a:r>
          </a:p>
          <a:p>
            <a:pPr eaLnBrk="1" hangingPunct="1"/>
            <a:r>
              <a:rPr lang="en-US" smtClean="0"/>
              <a:t>November 1917 – Red Guards (armed factory workers) joined sailors in attacking provisional Govt.</a:t>
            </a:r>
          </a:p>
          <a:p>
            <a:pPr lvl="1" eaLnBrk="1" hangingPunct="1"/>
            <a:r>
              <a:rPr lang="en-US" smtClean="0"/>
              <a:t>Lenin’s forces took over within days</a:t>
            </a:r>
          </a:p>
          <a:p>
            <a:pPr lvl="1" eaLnBrk="1" hangingPunct="1"/>
            <a:r>
              <a:rPr lang="en-US" smtClean="0"/>
              <a:t>Provisional Govt. fell without a struggle</a:t>
            </a:r>
          </a:p>
        </p:txBody>
      </p:sp>
      <p:pic>
        <p:nvPicPr>
          <p:cNvPr id="14340" name="Picture 1029" descr="http://lw.siena.edu/history/images/lenin3.gif"/>
          <p:cNvPicPr>
            <a:picLocks noChangeAspect="1" noChangeArrowheads="1"/>
          </p:cNvPicPr>
          <p:nvPr/>
        </p:nvPicPr>
        <p:blipFill>
          <a:blip r:embed="rId3"/>
          <a:srcRect/>
          <a:stretch>
            <a:fillRect/>
          </a:stretch>
        </p:blipFill>
        <p:spPr bwMode="auto">
          <a:xfrm>
            <a:off x="6334125" y="0"/>
            <a:ext cx="2809875" cy="4029075"/>
          </a:xfrm>
          <a:prstGeom prst="rect">
            <a:avLst/>
          </a:prstGeom>
          <a:noFill/>
          <a:ln w="9525">
            <a:noFill/>
            <a:miter lim="800000"/>
            <a:headEnd/>
            <a:tailEnd/>
          </a:ln>
        </p:spPr>
      </p:pic>
      <p:pic>
        <p:nvPicPr>
          <p:cNvPr id="14341" name="Picture 1031" descr="http://libcom.org/files/images/library/Lenin-Art-740047%5B1%5D.jpg"/>
          <p:cNvPicPr>
            <a:picLocks noChangeAspect="1" noChangeArrowheads="1"/>
          </p:cNvPicPr>
          <p:nvPr/>
        </p:nvPicPr>
        <p:blipFill>
          <a:blip r:embed="rId4"/>
          <a:srcRect/>
          <a:stretch>
            <a:fillRect/>
          </a:stretch>
        </p:blipFill>
        <p:spPr bwMode="auto">
          <a:xfrm>
            <a:off x="5513388" y="4038600"/>
            <a:ext cx="3630612" cy="2819400"/>
          </a:xfrm>
          <a:prstGeom prst="rect">
            <a:avLst/>
          </a:prstGeom>
          <a:noFill/>
          <a:ln w="9525">
            <a:noFill/>
            <a:miter lim="800000"/>
            <a:headEnd/>
            <a:tailEnd/>
          </a:ln>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10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10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10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10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10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969696"/>
            </a:gs>
            <a:gs pos="100000">
              <a:srgbClr val="FF0000"/>
            </a:gs>
          </a:gsLst>
          <a:lin ang="5400000" scaled="1"/>
        </a:gra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0"/>
            <a:ext cx="4953000" cy="1143000"/>
          </a:xfrm>
        </p:spPr>
        <p:txBody>
          <a:bodyPr/>
          <a:lstStyle/>
          <a:p>
            <a:pPr eaLnBrk="1" hangingPunct="1"/>
            <a:r>
              <a:rPr lang="en-US" sz="4800" smtClean="0"/>
              <a:t>Bolsheviks in Charge</a:t>
            </a:r>
          </a:p>
        </p:txBody>
      </p:sp>
      <p:sp>
        <p:nvSpPr>
          <p:cNvPr id="10243" name="Rectangle 3"/>
          <p:cNvSpPr>
            <a:spLocks noGrp="1" noChangeArrowheads="1"/>
          </p:cNvSpPr>
          <p:nvPr>
            <p:ph idx="1"/>
          </p:nvPr>
        </p:nvSpPr>
        <p:spPr>
          <a:xfrm>
            <a:off x="0" y="1371600"/>
            <a:ext cx="4648200" cy="5486400"/>
          </a:xfrm>
        </p:spPr>
        <p:txBody>
          <a:bodyPr/>
          <a:lstStyle/>
          <a:p>
            <a:pPr eaLnBrk="1" hangingPunct="1"/>
            <a:r>
              <a:rPr lang="en-US" smtClean="0"/>
              <a:t>November Revolution is a bloodless revolution</a:t>
            </a:r>
          </a:p>
          <a:p>
            <a:pPr eaLnBrk="1" hangingPunct="1"/>
            <a:r>
              <a:rPr lang="en-US" smtClean="0"/>
              <a:t>Kerensky steps down</a:t>
            </a:r>
          </a:p>
          <a:p>
            <a:pPr eaLnBrk="1" hangingPunct="1"/>
            <a:r>
              <a:rPr lang="en-US" smtClean="0"/>
              <a:t>Bolsheviks move the capital from St. Petersburg to Moscow</a:t>
            </a:r>
          </a:p>
          <a:p>
            <a:pPr eaLnBrk="1" hangingPunct="1"/>
            <a:r>
              <a:rPr lang="en-US" smtClean="0"/>
              <a:t>The Kremlin became their Head Quarters</a:t>
            </a:r>
          </a:p>
          <a:p>
            <a:pPr eaLnBrk="1" hangingPunct="1"/>
            <a:r>
              <a:rPr lang="en-US" smtClean="0"/>
              <a:t>Bolsheviks renamed themselves the Communists</a:t>
            </a:r>
          </a:p>
        </p:txBody>
      </p:sp>
      <p:pic>
        <p:nvPicPr>
          <p:cNvPr id="15364" name="Picture 4"/>
          <p:cNvPicPr>
            <a:picLocks noChangeAspect="1" noChangeArrowheads="1"/>
          </p:cNvPicPr>
          <p:nvPr/>
        </p:nvPicPr>
        <p:blipFill>
          <a:blip r:embed="rId3"/>
          <a:srcRect/>
          <a:stretch>
            <a:fillRect/>
          </a:stretch>
        </p:blipFill>
        <p:spPr bwMode="auto">
          <a:xfrm>
            <a:off x="4654550" y="762000"/>
            <a:ext cx="4489450" cy="6096000"/>
          </a:xfrm>
          <a:prstGeom prst="rect">
            <a:avLst/>
          </a:prstGeom>
          <a:noFill/>
          <a:ln w="9525">
            <a:noFill/>
            <a:miter lim="800000"/>
            <a:headEnd/>
            <a:tailEnd/>
          </a:ln>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dissolve">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dissolve">
                                      <p:cBhvr>
                                        <p:cTn id="12" dur="5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dissolve">
                                      <p:cBhvr>
                                        <p:cTn id="17" dur="500"/>
                                        <p:tgtEl>
                                          <p:spTgt spid="10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dissolve">
                                      <p:cBhvr>
                                        <p:cTn id="22" dur="500"/>
                                        <p:tgtEl>
                                          <p:spTgt spid="102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243">
                                            <p:txEl>
                                              <p:pRg st="4" end="4"/>
                                            </p:txEl>
                                          </p:spTgt>
                                        </p:tgtEl>
                                        <p:attrNameLst>
                                          <p:attrName>style.visibility</p:attrName>
                                        </p:attrNameLst>
                                      </p:cBhvr>
                                      <p:to>
                                        <p:strVal val="visible"/>
                                      </p:to>
                                    </p:set>
                                    <p:animEffect transition="in" filter="dissolve">
                                      <p:cBhvr>
                                        <p:cTn id="27" dur="500"/>
                                        <p:tgtEl>
                                          <p:spTgt spid="10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969696"/>
            </a:gs>
            <a:gs pos="100000">
              <a:srgbClr val="FF0000"/>
            </a:gs>
          </a:gsLst>
          <a:lin ang="5400000" scaled="1"/>
        </a:gra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4800" y="228600"/>
            <a:ext cx="4267200" cy="838200"/>
          </a:xfrm>
        </p:spPr>
        <p:txBody>
          <a:bodyPr>
            <a:normAutofit fontScale="90000"/>
          </a:bodyPr>
          <a:lstStyle/>
          <a:p>
            <a:pPr eaLnBrk="1" fontAlgn="auto" hangingPunct="1">
              <a:spcAft>
                <a:spcPts val="0"/>
              </a:spcAft>
              <a:defRPr/>
            </a:pPr>
            <a:r>
              <a:rPr lang="en-US" sz="6000"/>
              <a:t>Under Siege</a:t>
            </a:r>
          </a:p>
        </p:txBody>
      </p:sp>
      <p:sp>
        <p:nvSpPr>
          <p:cNvPr id="11267" name="Rectangle 3"/>
          <p:cNvSpPr>
            <a:spLocks noGrp="1" noChangeArrowheads="1"/>
          </p:cNvSpPr>
          <p:nvPr>
            <p:ph idx="1"/>
          </p:nvPr>
        </p:nvSpPr>
        <p:spPr>
          <a:xfrm>
            <a:off x="0" y="1295400"/>
            <a:ext cx="4572000" cy="5562600"/>
          </a:xfrm>
        </p:spPr>
        <p:txBody>
          <a:bodyPr/>
          <a:lstStyle/>
          <a:p>
            <a:pPr eaLnBrk="1" hangingPunct="1">
              <a:lnSpc>
                <a:spcPct val="90000"/>
              </a:lnSpc>
            </a:pPr>
            <a:r>
              <a:rPr lang="en-US" dirty="0" smtClean="0"/>
              <a:t>Lenin signs the Treaty of Brest-Litovsk – March 1918</a:t>
            </a:r>
          </a:p>
          <a:p>
            <a:pPr lvl="1" eaLnBrk="1" hangingPunct="1">
              <a:lnSpc>
                <a:spcPct val="90000"/>
              </a:lnSpc>
            </a:pPr>
            <a:r>
              <a:rPr lang="en-US" dirty="0" smtClean="0"/>
              <a:t>Peace treaty with Germany</a:t>
            </a:r>
          </a:p>
          <a:p>
            <a:pPr lvl="1" eaLnBrk="1" hangingPunct="1">
              <a:lnSpc>
                <a:spcPct val="90000"/>
              </a:lnSpc>
            </a:pPr>
            <a:r>
              <a:rPr lang="en-US" dirty="0" smtClean="0"/>
              <a:t>Russia gave up a large portion of its territory and population to Germany</a:t>
            </a:r>
          </a:p>
          <a:p>
            <a:pPr eaLnBrk="1" hangingPunct="1">
              <a:lnSpc>
                <a:spcPct val="90000"/>
              </a:lnSpc>
            </a:pPr>
            <a:r>
              <a:rPr lang="en-US" dirty="0" smtClean="0"/>
              <a:t>Civil War in Russia – 1918 – 1921</a:t>
            </a:r>
          </a:p>
          <a:p>
            <a:pPr lvl="1" eaLnBrk="1" hangingPunct="1">
              <a:lnSpc>
                <a:spcPct val="90000"/>
              </a:lnSpc>
            </a:pPr>
            <a:r>
              <a:rPr lang="en-US" dirty="0" smtClean="0"/>
              <a:t>Reds (Communists)</a:t>
            </a:r>
          </a:p>
          <a:p>
            <a:pPr lvl="1" eaLnBrk="1" hangingPunct="1">
              <a:lnSpc>
                <a:spcPct val="90000"/>
              </a:lnSpc>
            </a:pPr>
            <a:r>
              <a:rPr lang="en-US" dirty="0" smtClean="0"/>
              <a:t>Whites (Czarists)</a:t>
            </a:r>
          </a:p>
        </p:txBody>
      </p:sp>
      <p:pic>
        <p:nvPicPr>
          <p:cNvPr id="16388" name="Picture 4"/>
          <p:cNvPicPr>
            <a:picLocks noChangeAspect="1" noChangeArrowheads="1"/>
          </p:cNvPicPr>
          <p:nvPr/>
        </p:nvPicPr>
        <p:blipFill>
          <a:blip r:embed="rId3"/>
          <a:srcRect/>
          <a:stretch>
            <a:fillRect/>
          </a:stretch>
        </p:blipFill>
        <p:spPr bwMode="auto">
          <a:xfrm>
            <a:off x="4686300" y="0"/>
            <a:ext cx="4457700" cy="6858000"/>
          </a:xfrm>
          <a:prstGeom prst="rect">
            <a:avLst/>
          </a:prstGeom>
          <a:noFill/>
          <a:ln w="9525">
            <a:noFill/>
            <a:miter lim="800000"/>
            <a:headEnd/>
            <a:tailEnd/>
          </a:ln>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dissolve">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dissolve">
                                      <p:cBhvr>
                                        <p:cTn id="12" dur="5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dissolve">
                                      <p:cBhvr>
                                        <p:cTn id="17" dur="500"/>
                                        <p:tgtEl>
                                          <p:spTgt spid="112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dissolve">
                                      <p:cBhvr>
                                        <p:cTn id="22" dur="500"/>
                                        <p:tgtEl>
                                          <p:spTgt spid="112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animEffect transition="in" filter="dissolve">
                                      <p:cBhvr>
                                        <p:cTn id="27" dur="500"/>
                                        <p:tgtEl>
                                          <p:spTgt spid="112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1267">
                                            <p:txEl>
                                              <p:pRg st="5" end="5"/>
                                            </p:txEl>
                                          </p:spTgt>
                                        </p:tgtEl>
                                        <p:attrNameLst>
                                          <p:attrName>style.visibility</p:attrName>
                                        </p:attrNameLst>
                                      </p:cBhvr>
                                      <p:to>
                                        <p:strVal val="visible"/>
                                      </p:to>
                                    </p:set>
                                    <p:animEffect transition="in" filter="dissolve">
                                      <p:cBhvr>
                                        <p:cTn id="32" dur="500"/>
                                        <p:tgtEl>
                                          <p:spTgt spid="112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2426</TotalTime>
  <Words>2201</Words>
  <Application>Microsoft Macintosh PowerPoint</Application>
  <PresentationFormat>On-screen Show (4:3)</PresentationFormat>
  <Paragraphs>298</Paragraphs>
  <Slides>37</Slides>
  <Notes>33</Notes>
  <HiddenSlides>0</HiddenSlides>
  <MMClips>0</MMClips>
  <ScaleCrop>false</ScaleCrop>
  <HeadingPairs>
    <vt:vector size="8" baseType="variant">
      <vt:variant>
        <vt:lpstr>Fonts Used</vt:lpstr>
      </vt:variant>
      <vt:variant>
        <vt:i4>4</vt:i4>
      </vt:variant>
      <vt:variant>
        <vt:lpstr>Theme</vt:lpstr>
      </vt:variant>
      <vt:variant>
        <vt:i4>1</vt:i4>
      </vt:variant>
      <vt:variant>
        <vt:lpstr>Slide Titles</vt:lpstr>
      </vt:variant>
      <vt:variant>
        <vt:i4>37</vt:i4>
      </vt:variant>
      <vt:variant>
        <vt:lpstr>Custom Shows</vt:lpstr>
      </vt:variant>
      <vt:variant>
        <vt:i4>1</vt:i4>
      </vt:variant>
    </vt:vector>
  </HeadingPairs>
  <TitlesOfParts>
    <vt:vector size="43" baseType="lpstr">
      <vt:lpstr>Franklin Gothic Book</vt:lpstr>
      <vt:lpstr>Times New Roman</vt:lpstr>
      <vt:lpstr>Wingdings 2</vt:lpstr>
      <vt:lpstr>Arial</vt:lpstr>
      <vt:lpstr>Technic</vt:lpstr>
      <vt:lpstr>Totalitarianism</vt:lpstr>
      <vt:lpstr>Problems in Russia</vt:lpstr>
      <vt:lpstr>WWI and Russia</vt:lpstr>
      <vt:lpstr>March Revolution –  1st Revolution - 1917</vt:lpstr>
      <vt:lpstr>Lenin</vt:lpstr>
      <vt:lpstr>Lenin</vt:lpstr>
      <vt:lpstr>Lenin and the November Revolution – 2nd Revolution</vt:lpstr>
      <vt:lpstr>Bolsheviks in Charge</vt:lpstr>
      <vt:lpstr>Under Siege</vt:lpstr>
      <vt:lpstr>Allied Invasion</vt:lpstr>
      <vt:lpstr>A Costly Triumph</vt:lpstr>
      <vt:lpstr>A Costly Triumph</vt:lpstr>
      <vt:lpstr>A Costly Triumph</vt:lpstr>
      <vt:lpstr>“A single death is a tragedy, one million deaths is a statistic.” -Joseph Stalin</vt:lpstr>
      <vt:lpstr>1918</vt:lpstr>
      <vt:lpstr>Fascism in Italy</vt:lpstr>
      <vt:lpstr>What is Fascism?</vt:lpstr>
      <vt:lpstr>What is Fascism?</vt:lpstr>
      <vt:lpstr>What is Fascism?</vt:lpstr>
      <vt:lpstr>The Appeal of the Fascist State</vt:lpstr>
      <vt:lpstr>The Rise of Mussolini</vt:lpstr>
      <vt:lpstr>The Rise of Mussolini</vt:lpstr>
      <vt:lpstr>Mussolini’s Italy</vt:lpstr>
      <vt:lpstr>Mussolini’s Italy</vt:lpstr>
      <vt:lpstr>Mussolini’s Italy</vt:lpstr>
      <vt:lpstr>Hitler and the Rise of Nazi Germany</vt:lpstr>
      <vt:lpstr>Struggles of the Weimar Republic</vt:lpstr>
      <vt:lpstr>Struggles of the Weimar Republic</vt:lpstr>
      <vt:lpstr>Adolf Hitler</vt:lpstr>
      <vt:lpstr>Adolf Hitler</vt:lpstr>
      <vt:lpstr>Adolf Hitler</vt:lpstr>
      <vt:lpstr>Hitler’s Third Reich</vt:lpstr>
      <vt:lpstr>Triumph of the will</vt:lpstr>
      <vt:lpstr>Purging German Culture</vt:lpstr>
      <vt:lpstr>Purging German Culture</vt:lpstr>
      <vt:lpstr>Hitler’s Final Solution</vt:lpstr>
      <vt:lpstr>PowerPoint Presentation</vt:lpstr>
      <vt:lpstr>Custom Show 1</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Totalitarianism</dc:title>
  <dc:creator>DJ Cook</dc:creator>
  <cp:lastModifiedBy>Microsoft Office User</cp:lastModifiedBy>
  <cp:revision>83</cp:revision>
  <dcterms:created xsi:type="dcterms:W3CDTF">2010-03-04T16:26:43Z</dcterms:created>
  <dcterms:modified xsi:type="dcterms:W3CDTF">2017-02-06T20:56:34Z</dcterms:modified>
</cp:coreProperties>
</file>